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notesMasterIdLst>
    <p:notesMasterId r:id="rId33"/>
  </p:notesMasterIdLst>
  <p:handoutMasterIdLst>
    <p:handoutMasterId r:id="rId34"/>
  </p:handoutMasterIdLst>
  <p:sldIdLst>
    <p:sldId id="375" r:id="rId2"/>
    <p:sldId id="535" r:id="rId3"/>
    <p:sldId id="536" r:id="rId4"/>
    <p:sldId id="537" r:id="rId5"/>
    <p:sldId id="539" r:id="rId6"/>
    <p:sldId id="538" r:id="rId7"/>
    <p:sldId id="541" r:id="rId8"/>
    <p:sldId id="542" r:id="rId9"/>
    <p:sldId id="543" r:id="rId10"/>
    <p:sldId id="544" r:id="rId11"/>
    <p:sldId id="545" r:id="rId12"/>
    <p:sldId id="546" r:id="rId13"/>
    <p:sldId id="547" r:id="rId14"/>
    <p:sldId id="548" r:id="rId15"/>
    <p:sldId id="549" r:id="rId16"/>
    <p:sldId id="550" r:id="rId17"/>
    <p:sldId id="551" r:id="rId18"/>
    <p:sldId id="552" r:id="rId19"/>
    <p:sldId id="553" r:id="rId20"/>
    <p:sldId id="554" r:id="rId21"/>
    <p:sldId id="555" r:id="rId22"/>
    <p:sldId id="556" r:id="rId23"/>
    <p:sldId id="557" r:id="rId24"/>
    <p:sldId id="558" r:id="rId25"/>
    <p:sldId id="559" r:id="rId26"/>
    <p:sldId id="560" r:id="rId27"/>
    <p:sldId id="561" r:id="rId28"/>
    <p:sldId id="562" r:id="rId29"/>
    <p:sldId id="563" r:id="rId30"/>
    <p:sldId id="564" r:id="rId31"/>
    <p:sldId id="38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876" autoAdjust="0"/>
    <p:restoredTop sz="94993" autoAdjust="0"/>
  </p:normalViewPr>
  <p:slideViewPr>
    <p:cSldViewPr snapToGrid="0" snapToObjects="1">
      <p:cViewPr varScale="1">
        <p:scale>
          <a:sx n="112" d="100"/>
          <a:sy n="112" d="100"/>
        </p:scale>
        <p:origin x="348" y="108"/>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5/28/2023</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14:29:16.348"/>
    </inkml:context>
    <inkml:brush xml:id="br0">
      <inkml:brushProperty name="width" value="0.1" units="cm"/>
      <inkml:brushProperty name="height" value="0.1" units="cm"/>
      <inkml:brushProperty name="color" value="#FFFFFF"/>
    </inkml:brush>
  </inkml:definitions>
  <inkml:trace contextRef="#ctx0" brushRef="#br0">0 120 24575,'59'8'0,"-49"-6"0,0 0 0,0-1 0,0 0 0,13 0 0,-20-4 0,-9-3 0,-5-6 0,11 12 0,0 0 0,0-1 0,-1 1 0,1 0 0,0-1 0,0 1 0,0 0 0,0-1 0,0 1 0,0 0 0,0-1 0,1 1 0,-1 0 0,0-1 0,0 1 0,0 0 0,0-1 0,0 1 0,0 0 0,1-1 0,-1 1 0,0 0 0,0-1 0,0 1 0,1 0 0,-1 0 0,0-1 0,0 1 0,1 0 0,-1 0 0,0 0 0,1-1 0,-1 1 0,0 0 0,1 0 0,-1 0 0,0 0 0,1 0 0,-1 0 0,0 0 0,1 0 0,0-1 0,5 0 0,1-1 0,-1 1 0,1 0 0,0 0 0,-1 1 0,8 0 0,23-2 0,-37 1 0,-1 0 0,1 1 0,-1-1 0,1 1 0,-1-1 0,1 0 0,-1 1 0,1-1 0,0 0 0,-1 1 0,1-1 0,0 0 0,-1 0 0,1 1 0,0-1 0,0 0 0,0 0 0,0 1 0,0-1 0,0 0 0,0 0 0,0 0 0,0 1 0,0-1 0,0 0 0,1 0 0,-1 1 0,0-1 0,0 0 0,1 0 0,0-1 0,-1 1 0,0 0 0,0 0 0,0 0 0,0 0 0,0 0 0,0 0 0,0 0 0,-1 0 0,1 0 0,0 0 0,-1 0 0,1 0 0,-1 0 0,1 0 0,-1 1 0,1-1 0,-1 0 0,1 0 0,-1 0 0,0 1 0,0-1 0,0-1 0,-1 1 0,1 0 0,0 0 0,1 0 0,-1 0 0,0 0 0,0-1 0,0 1 0,1 0 0,-1-1 0,0 1 0,1 0 0,0-1 0,-1 1 0,1-1 0,-1-1 0,1 3 3,0-1-1,0 0 1,0 0 0,0 0-1,0 1 1,0-1 0,0 0-1,-1 0 1,1 1-1,0-1 1,-1 0 0,1 0-1,-1 1 1,1-1-1,-1 0 1,1 1 0,-1-1-1,1 1 1,-1-1-1,1 1 1,-1-1 0,0 1-1,1-1 1,-1 1-1,0-1 1,1 1 0,-1 0-1,0-1 1,0 1-1,-1 0 1,-26-5-864,24 4 276,-19-1-6241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281944-2C2E-4978-87D9-5AA0D00063EF}" type="datetimeFigureOut">
              <a:rPr lang="en-US" smtClean="0"/>
              <a:t>5/28/2023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EF306-B843-49AA-ADBA-5C82FD34A055}" type="slidenum">
              <a:rPr lang="en-US" smtClean="0"/>
              <a:t>‹#›</a:t>
            </a:fld>
            <a:endParaRPr lang="en-US"/>
          </a:p>
        </p:txBody>
      </p:sp>
    </p:spTree>
    <p:extLst>
      <p:ext uri="{BB962C8B-B14F-4D97-AF65-F5344CB8AC3E}">
        <p14:creationId xmlns:p14="http://schemas.microsoft.com/office/powerpoint/2010/main" val="2591837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5/28/2023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5/28/2023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5/28/2023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5/28/2023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5/28/2023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5/28/2023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5/28/2023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5/28/2023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5/28/2023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5/28/2023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5/28/2023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5/28/2023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5/28/2023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5/28/2023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5/28/2023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5/28/2023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5/28/2023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5/28/2023</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0.png"/><Relationship Id="rId4" Type="http://schemas.openxmlformats.org/officeDocument/2006/relationships/customXml" Target="../ink/ink9.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0.png"/><Relationship Id="rId4" Type="http://schemas.openxmlformats.org/officeDocument/2006/relationships/customXml" Target="../ink/ink10.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00.png"/><Relationship Id="rId4" Type="http://schemas.openxmlformats.org/officeDocument/2006/relationships/customXml" Target="../ink/ink1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jpe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00.png"/><Relationship Id="rId4" Type="http://schemas.openxmlformats.org/officeDocument/2006/relationships/customXml" Target="../ink/ink1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00.png"/><Relationship Id="rId4" Type="http://schemas.openxmlformats.org/officeDocument/2006/relationships/customXml" Target="../ink/ink13.xml"/></Relationships>
</file>

<file path=ppt/slides/_rels/slide1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00.png"/><Relationship Id="rId4" Type="http://schemas.openxmlformats.org/officeDocument/2006/relationships/customXml" Target="../ink/ink14.xml"/></Relationships>
</file>

<file path=ppt/slides/_rels/slide16.xml.rels><?xml version="1.0" encoding="UTF-8" standalone="yes"?>
<Relationships xmlns="http://schemas.openxmlformats.org/package/2006/relationships"><Relationship Id="rId8" Type="http://schemas.openxmlformats.org/officeDocument/2006/relationships/hyperlink" Target="http://www.w3schools.com/tags/tag_em.asp" TargetMode="External"/><Relationship Id="rId13" Type="http://schemas.openxmlformats.org/officeDocument/2006/relationships/hyperlink" Target="http://www.w3schools.com/tags/tag_sup.asp" TargetMode="External"/><Relationship Id="rId3" Type="http://schemas.openxmlformats.org/officeDocument/2006/relationships/image" Target="../media/image3.png"/><Relationship Id="rId7" Type="http://schemas.openxmlformats.org/officeDocument/2006/relationships/hyperlink" Target="http://www.w3schools.com/tags/tag_b.asp" TargetMode="External"/><Relationship Id="rId12" Type="http://schemas.openxmlformats.org/officeDocument/2006/relationships/hyperlink" Target="http://www.w3schools.com/tags/tag_sub.asp" TargetMode="External"/><Relationship Id="rId2" Type="http://schemas.openxmlformats.org/officeDocument/2006/relationships/image" Target="../media/image4.jpg"/><Relationship Id="rId16" Type="http://schemas.openxmlformats.org/officeDocument/2006/relationships/hyperlink" Target="http://www.w3schools.com/tags/tag_mark.asp" TargetMode="Externa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hyperlink" Target="http://www.w3schools.com/tags/tag_strong.asp" TargetMode="External"/><Relationship Id="rId5" Type="http://schemas.openxmlformats.org/officeDocument/2006/relationships/image" Target="../media/image600.png"/><Relationship Id="rId15" Type="http://schemas.openxmlformats.org/officeDocument/2006/relationships/hyperlink" Target="http://www.w3schools.com/tags/tag_del.asp" TargetMode="External"/><Relationship Id="rId10" Type="http://schemas.openxmlformats.org/officeDocument/2006/relationships/hyperlink" Target="http://www.w3schools.com/tags/tag_small.asp" TargetMode="External"/><Relationship Id="rId4" Type="http://schemas.openxmlformats.org/officeDocument/2006/relationships/customXml" Target="../ink/ink15.xml"/><Relationship Id="rId9" Type="http://schemas.openxmlformats.org/officeDocument/2006/relationships/hyperlink" Target="http://www.w3schools.com/tags/tag_i.asp" TargetMode="External"/><Relationship Id="rId14" Type="http://schemas.openxmlformats.org/officeDocument/2006/relationships/hyperlink" Target="http://www.w3schools.com/tags/tag_ins.asp"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00.png"/><Relationship Id="rId4" Type="http://schemas.openxmlformats.org/officeDocument/2006/relationships/customXml" Target="../ink/ink16.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00.png"/><Relationship Id="rId4" Type="http://schemas.openxmlformats.org/officeDocument/2006/relationships/customXml" Target="../ink/ink17.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00.png"/><Relationship Id="rId4" Type="http://schemas.openxmlformats.org/officeDocument/2006/relationships/customXml" Target="../ink/ink1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0.png"/><Relationship Id="rId4" Type="http://schemas.openxmlformats.org/officeDocument/2006/relationships/customXml" Target="../ink/ink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00.png"/><Relationship Id="rId4" Type="http://schemas.openxmlformats.org/officeDocument/2006/relationships/customXml" Target="../ink/ink19.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00.png"/><Relationship Id="rId4" Type="http://schemas.openxmlformats.org/officeDocument/2006/relationships/customXml" Target="../ink/ink20.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00.png"/><Relationship Id="rId4" Type="http://schemas.openxmlformats.org/officeDocument/2006/relationships/customXml" Target="../ink/ink2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600.png"/><Relationship Id="rId4" Type="http://schemas.openxmlformats.org/officeDocument/2006/relationships/customXml" Target="../ink/ink2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600.png"/><Relationship Id="rId4" Type="http://schemas.openxmlformats.org/officeDocument/2006/relationships/customXml" Target="../ink/ink23.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600.png"/><Relationship Id="rId4" Type="http://schemas.openxmlformats.org/officeDocument/2006/relationships/customXml" Target="../ink/ink24.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600.png"/><Relationship Id="rId4" Type="http://schemas.openxmlformats.org/officeDocument/2006/relationships/customXml" Target="../ink/ink25.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600.png"/><Relationship Id="rId4" Type="http://schemas.openxmlformats.org/officeDocument/2006/relationships/customXml" Target="../ink/ink26.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600.png"/><Relationship Id="rId4" Type="http://schemas.openxmlformats.org/officeDocument/2006/relationships/customXml" Target="../ink/ink2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600.png"/><Relationship Id="rId4" Type="http://schemas.openxmlformats.org/officeDocument/2006/relationships/customXml" Target="../ink/ink2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0.png"/><Relationship Id="rId4" Type="http://schemas.openxmlformats.org/officeDocument/2006/relationships/customXml" Target="../ink/ink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600.png"/><Relationship Id="rId4" Type="http://schemas.openxmlformats.org/officeDocument/2006/relationships/customXml" Target="../ink/ink29.xml"/></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0.png"/><Relationship Id="rId4" Type="http://schemas.openxmlformats.org/officeDocument/2006/relationships/customXml" Target="../ink/ink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0.png"/><Relationship Id="rId4" Type="http://schemas.openxmlformats.org/officeDocument/2006/relationships/customXml" Target="../ink/ink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0.png"/><Relationship Id="rId4" Type="http://schemas.openxmlformats.org/officeDocument/2006/relationships/customXml" Target="../ink/ink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0.png"/><Relationship Id="rId4" Type="http://schemas.openxmlformats.org/officeDocument/2006/relationships/customXml" Target="../ink/ink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0.png"/><Relationship Id="rId4" Type="http://schemas.openxmlformats.org/officeDocument/2006/relationships/customXml" Target="../ink/ink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0.png"/><Relationship Id="rId4" Type="http://schemas.openxmlformats.org/officeDocument/2006/relationships/customXml" Target="../ink/ink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850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100" b="1" dirty="0">
                <a:solidFill>
                  <a:srgbClr val="92D050"/>
                </a:solidFill>
                <a:latin typeface="Arial" panose="020B0604020202020204" pitchFamily="34" charset="0"/>
                <a:cs typeface="Arial" panose="020B0604020202020204" pitchFamily="34" charset="0"/>
              </a:rPr>
              <a:t>תגיות כותרות </a:t>
            </a:r>
            <a:r>
              <a:rPr lang="en-US" sz="2100" b="1" dirty="0">
                <a:solidFill>
                  <a:srgbClr val="92D050"/>
                </a:solidFill>
                <a:latin typeface="Arial" panose="020B0604020202020204" pitchFamily="34" charset="0"/>
                <a:cs typeface="Arial" panose="020B0604020202020204" pitchFamily="34" charset="0"/>
              </a:rPr>
              <a:t>HTML Headings)</a:t>
            </a:r>
            <a:r>
              <a:rPr lang="he-IL" sz="2100" b="1" dirty="0">
                <a:solidFill>
                  <a:srgbClr val="92D050"/>
                </a:solidFill>
                <a:latin typeface="Arial" panose="020B0604020202020204" pitchFamily="34" charset="0"/>
                <a:cs typeface="Arial" panose="020B0604020202020204" pitchFamily="34" charset="0"/>
              </a:rPr>
              <a:t>)</a:t>
            </a:r>
            <a:endParaRPr lang="en-US" sz="2100" b="1" dirty="0">
              <a:solidFill>
                <a:srgbClr val="92D050"/>
              </a:solidFill>
              <a:latin typeface="Arial" panose="020B0604020202020204" pitchFamily="34" charset="0"/>
              <a:cs typeface="Arial" panose="020B0604020202020204" pitchFamily="34" charset="0"/>
            </a:endParaRPr>
          </a:p>
          <a:p>
            <a:pPr marL="0" indent="0" algn="r" rtl="1">
              <a:lnSpc>
                <a:spcPct val="170000"/>
              </a:lnSpc>
              <a:buNone/>
            </a:pPr>
            <a:r>
              <a:rPr lang="he-IL" sz="2000" dirty="0">
                <a:latin typeface="Arial" panose="020B0604020202020204" pitchFamily="34" charset="0"/>
                <a:cs typeface="Arial" panose="020B0604020202020204" pitchFamily="34" charset="0"/>
              </a:rPr>
              <a:t>תגיות כותרות </a:t>
            </a:r>
            <a:r>
              <a:rPr lang="en-US" sz="2000" dirty="0">
                <a:latin typeface="Arial" panose="020B0604020202020204" pitchFamily="34" charset="0"/>
                <a:cs typeface="Arial" panose="020B0604020202020204" pitchFamily="34" charset="0"/>
              </a:rPr>
              <a:t>HTML Headings)</a:t>
            </a:r>
            <a:r>
              <a:rPr lang="he-IL" sz="2000" dirty="0">
                <a:latin typeface="Arial" panose="020B0604020202020204" pitchFamily="34" charset="0"/>
                <a:cs typeface="Arial" panose="020B0604020202020204" pitchFamily="34" charset="0"/>
              </a:rPr>
              <a:t>) מגדירות מבנה כותרות של הדף ב-</a:t>
            </a:r>
            <a:r>
              <a:rPr lang="en-US" sz="2000" dirty="0">
                <a:latin typeface="Arial" panose="020B0604020202020204" pitchFamily="34" charset="0"/>
                <a:cs typeface="Arial" panose="020B0604020202020204" pitchFamily="34" charset="0"/>
              </a:rPr>
              <a:t>DOM</a:t>
            </a:r>
            <a:r>
              <a:rPr lang="he-IL" sz="2000" dirty="0">
                <a:latin typeface="Arial" panose="020B0604020202020204" pitchFamily="34" charset="0"/>
                <a:cs typeface="Arial" panose="020B0604020202020204" pitchFamily="34" charset="0"/>
              </a:rPr>
              <a:t>. לא משתמשים לעיצוב טקסט. תגיות: מ-</a:t>
            </a:r>
            <a:r>
              <a:rPr lang="en-US" sz="2000" dirty="0">
                <a:latin typeface="Arial" panose="020B0604020202020204" pitchFamily="34" charset="0"/>
                <a:cs typeface="Arial" panose="020B0604020202020204" pitchFamily="34" charset="0"/>
              </a:rPr>
              <a:t>&lt;h1&gt;</a:t>
            </a:r>
            <a:r>
              <a:rPr lang="he-IL" sz="2000" dirty="0">
                <a:latin typeface="Arial" panose="020B0604020202020204" pitchFamily="34" charset="0"/>
                <a:cs typeface="Arial" panose="020B0604020202020204" pitchFamily="34" charset="0"/>
              </a:rPr>
              <a:t> ועד </a:t>
            </a:r>
            <a:r>
              <a:rPr lang="en-US" sz="2000" dirty="0">
                <a:latin typeface="Arial" panose="020B0604020202020204" pitchFamily="34" charset="0"/>
                <a:cs typeface="Arial" panose="020B0604020202020204" pitchFamily="34" charset="0"/>
              </a:rPr>
              <a:t>&lt;h6&gt;</a:t>
            </a:r>
            <a:r>
              <a:rPr lang="he-IL" sz="2000" dirty="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a:p>
            <a:pPr marL="0" indent="0" algn="r" rtl="1">
              <a:lnSpc>
                <a:spcPct val="170000"/>
              </a:lnSpc>
              <a:buNone/>
            </a:pPr>
            <a:endParaRPr lang="en-US" sz="2000" dirty="0">
              <a:latin typeface="Arial" panose="020B0604020202020204" pitchFamily="34" charset="0"/>
              <a:cs typeface="Arial" panose="020B0604020202020204" pitchFamily="34" charset="0"/>
            </a:endParaRPr>
          </a:p>
          <a:p>
            <a:pPr marL="0" indent="0" algn="r" rtl="1">
              <a:lnSpc>
                <a:spcPct val="170000"/>
              </a:lnSpc>
              <a:buNone/>
            </a:pPr>
            <a:r>
              <a:rPr lang="he-IL" sz="2000" dirty="0">
                <a:latin typeface="Arial" panose="020B0604020202020204" pitchFamily="34" charset="0"/>
                <a:cs typeface="Arial" panose="020B0604020202020204" pitchFamily="34" charset="0"/>
              </a:rPr>
              <a:t>בנוסף, תומכת במאפיינים גלובליים.</a:t>
            </a:r>
          </a:p>
          <a:p>
            <a:pPr marL="0" indent="0" algn="r" rtl="1">
              <a:lnSpc>
                <a:spcPct val="170000"/>
              </a:lnSpc>
              <a:buNone/>
            </a:pPr>
            <a:r>
              <a:rPr lang="he-IL" sz="2000" dirty="0">
                <a:latin typeface="Arial" panose="020B0604020202020204" pitchFamily="34" charset="0"/>
                <a:cs typeface="Arial" panose="020B0604020202020204" pitchFamily="34" charset="0"/>
              </a:rPr>
              <a:t>דוגמאות:</a:t>
            </a:r>
          </a:p>
          <a:p>
            <a:r>
              <a:rPr lang="en-US" sz="2400" b="0" dirty="0">
                <a:solidFill>
                  <a:srgbClr val="D4D4D4"/>
                </a:solidFill>
                <a:effectLst/>
                <a:latin typeface="Consolas" panose="020B0609020204030204" pitchFamily="49" charset="0"/>
              </a:rPr>
              <a:t>    </a:t>
            </a:r>
            <a:r>
              <a:rPr lang="en-US" sz="2400" b="0" dirty="0">
                <a:solidFill>
                  <a:srgbClr val="808080"/>
                </a:solidFill>
                <a:effectLst/>
                <a:latin typeface="Consolas" panose="020B0609020204030204" pitchFamily="49" charset="0"/>
              </a:rPr>
              <a:t>&lt;</a:t>
            </a:r>
            <a:r>
              <a:rPr lang="en-US" sz="2400" b="0" dirty="0">
                <a:solidFill>
                  <a:srgbClr val="569CD6"/>
                </a:solidFill>
                <a:effectLst/>
                <a:latin typeface="Consolas" panose="020B0609020204030204" pitchFamily="49" charset="0"/>
              </a:rPr>
              <a:t>h1</a:t>
            </a:r>
            <a:r>
              <a:rPr lang="en-US" sz="2400" b="0" dirty="0">
                <a:solidFill>
                  <a:srgbClr val="808080"/>
                </a:solidFill>
                <a:effectLst/>
                <a:latin typeface="Consolas" panose="020B0609020204030204" pitchFamily="49" charset="0"/>
              </a:rPr>
              <a:t>&gt;</a:t>
            </a:r>
            <a:r>
              <a:rPr lang="en-US" sz="2400" b="0" dirty="0">
                <a:solidFill>
                  <a:srgbClr val="D4D4D4"/>
                </a:solidFill>
                <a:effectLst/>
                <a:latin typeface="Consolas" panose="020B0609020204030204" pitchFamily="49" charset="0"/>
              </a:rPr>
              <a:t>This is a heading</a:t>
            </a:r>
            <a:r>
              <a:rPr lang="en-US" sz="2400" b="0" dirty="0">
                <a:solidFill>
                  <a:srgbClr val="808080"/>
                </a:solidFill>
                <a:effectLst/>
                <a:latin typeface="Consolas" panose="020B0609020204030204" pitchFamily="49" charset="0"/>
              </a:rPr>
              <a:t>&lt;/</a:t>
            </a:r>
            <a:r>
              <a:rPr lang="en-US" sz="2400" b="0" dirty="0">
                <a:solidFill>
                  <a:srgbClr val="569CD6"/>
                </a:solidFill>
                <a:effectLst/>
                <a:latin typeface="Consolas" panose="020B0609020204030204" pitchFamily="49" charset="0"/>
              </a:rPr>
              <a:t>h1</a:t>
            </a:r>
            <a:r>
              <a:rPr lang="en-US" sz="2400" b="0" dirty="0">
                <a:solidFill>
                  <a:srgbClr val="808080"/>
                </a:solidFill>
                <a:effectLst/>
                <a:latin typeface="Consolas" panose="020B0609020204030204" pitchFamily="49" charset="0"/>
              </a:rPr>
              <a:t>&gt;</a:t>
            </a:r>
            <a:endParaRPr lang="en-US" sz="2400" b="0" dirty="0">
              <a:solidFill>
                <a:srgbClr val="D4D4D4"/>
              </a:solidFill>
              <a:effectLst/>
              <a:latin typeface="Consolas" panose="020B0609020204030204" pitchFamily="49" charset="0"/>
            </a:endParaRPr>
          </a:p>
          <a:p>
            <a:r>
              <a:rPr lang="en-US" sz="2400" b="0" dirty="0">
                <a:solidFill>
                  <a:srgbClr val="D4D4D4"/>
                </a:solidFill>
                <a:effectLst/>
                <a:latin typeface="Consolas" panose="020B0609020204030204" pitchFamily="49" charset="0"/>
              </a:rPr>
              <a:t>    </a:t>
            </a:r>
            <a:r>
              <a:rPr lang="en-US" sz="2400" b="0" dirty="0">
                <a:solidFill>
                  <a:srgbClr val="808080"/>
                </a:solidFill>
                <a:effectLst/>
                <a:latin typeface="Consolas" panose="020B0609020204030204" pitchFamily="49" charset="0"/>
              </a:rPr>
              <a:t>&lt;</a:t>
            </a:r>
            <a:r>
              <a:rPr lang="en-US" sz="2400" b="0" dirty="0">
                <a:solidFill>
                  <a:srgbClr val="569CD6"/>
                </a:solidFill>
                <a:effectLst/>
                <a:latin typeface="Consolas" panose="020B0609020204030204" pitchFamily="49" charset="0"/>
              </a:rPr>
              <a:t>h2</a:t>
            </a:r>
            <a:r>
              <a:rPr lang="en-US" sz="2400" b="0" dirty="0">
                <a:solidFill>
                  <a:srgbClr val="808080"/>
                </a:solidFill>
                <a:effectLst/>
                <a:latin typeface="Consolas" panose="020B0609020204030204" pitchFamily="49" charset="0"/>
              </a:rPr>
              <a:t>&gt;</a:t>
            </a:r>
            <a:r>
              <a:rPr lang="en-US" sz="2400" b="0" dirty="0">
                <a:solidFill>
                  <a:srgbClr val="D4D4D4"/>
                </a:solidFill>
                <a:effectLst/>
                <a:latin typeface="Consolas" panose="020B0609020204030204" pitchFamily="49" charset="0"/>
              </a:rPr>
              <a:t>This is a heading</a:t>
            </a:r>
            <a:r>
              <a:rPr lang="en-US" sz="2400" b="0" dirty="0">
                <a:solidFill>
                  <a:srgbClr val="808080"/>
                </a:solidFill>
                <a:effectLst/>
                <a:latin typeface="Consolas" panose="020B0609020204030204" pitchFamily="49" charset="0"/>
              </a:rPr>
              <a:t>&lt;/</a:t>
            </a:r>
            <a:r>
              <a:rPr lang="en-US" sz="2400" b="0" dirty="0">
                <a:solidFill>
                  <a:srgbClr val="569CD6"/>
                </a:solidFill>
                <a:effectLst/>
                <a:latin typeface="Consolas" panose="020B0609020204030204" pitchFamily="49" charset="0"/>
              </a:rPr>
              <a:t>h2</a:t>
            </a:r>
            <a:r>
              <a:rPr lang="en-US" sz="2400" b="0" dirty="0">
                <a:solidFill>
                  <a:srgbClr val="808080"/>
                </a:solidFill>
                <a:effectLst/>
                <a:latin typeface="Consolas" panose="020B0609020204030204" pitchFamily="49" charset="0"/>
              </a:rPr>
              <a:t>&gt;</a:t>
            </a:r>
            <a:endParaRPr lang="en-US" sz="2400" b="0" dirty="0">
              <a:solidFill>
                <a:srgbClr val="D4D4D4"/>
              </a:solidFill>
              <a:effectLst/>
              <a:latin typeface="Consolas" panose="020B0609020204030204" pitchFamily="49" charset="0"/>
            </a:endParaRPr>
          </a:p>
          <a:p>
            <a:r>
              <a:rPr lang="en-US" sz="2400" b="0" dirty="0">
                <a:solidFill>
                  <a:srgbClr val="D4D4D4"/>
                </a:solidFill>
                <a:effectLst/>
                <a:latin typeface="Consolas" panose="020B0609020204030204" pitchFamily="49" charset="0"/>
              </a:rPr>
              <a:t>    </a:t>
            </a:r>
            <a:r>
              <a:rPr lang="en-US" sz="2400" b="0" dirty="0">
                <a:solidFill>
                  <a:srgbClr val="808080"/>
                </a:solidFill>
                <a:effectLst/>
                <a:latin typeface="Consolas" panose="020B0609020204030204" pitchFamily="49" charset="0"/>
              </a:rPr>
              <a:t>&lt;</a:t>
            </a:r>
            <a:r>
              <a:rPr lang="en-US" sz="2400" b="0" dirty="0">
                <a:solidFill>
                  <a:srgbClr val="569CD6"/>
                </a:solidFill>
                <a:effectLst/>
                <a:latin typeface="Consolas" panose="020B0609020204030204" pitchFamily="49" charset="0"/>
              </a:rPr>
              <a:t>h3</a:t>
            </a:r>
            <a:r>
              <a:rPr lang="en-US" sz="2400" b="0" dirty="0">
                <a:solidFill>
                  <a:srgbClr val="808080"/>
                </a:solidFill>
                <a:effectLst/>
                <a:latin typeface="Consolas" panose="020B0609020204030204" pitchFamily="49" charset="0"/>
              </a:rPr>
              <a:t>&gt;</a:t>
            </a:r>
            <a:r>
              <a:rPr lang="en-US" sz="2400" b="0" dirty="0">
                <a:solidFill>
                  <a:srgbClr val="D4D4D4"/>
                </a:solidFill>
                <a:effectLst/>
                <a:latin typeface="Consolas" panose="020B0609020204030204" pitchFamily="49" charset="0"/>
              </a:rPr>
              <a:t>This is a heading</a:t>
            </a:r>
            <a:r>
              <a:rPr lang="en-US" sz="2400" b="0" dirty="0">
                <a:solidFill>
                  <a:srgbClr val="808080"/>
                </a:solidFill>
                <a:effectLst/>
                <a:latin typeface="Consolas" panose="020B0609020204030204" pitchFamily="49" charset="0"/>
              </a:rPr>
              <a:t>&lt;/</a:t>
            </a:r>
            <a:r>
              <a:rPr lang="en-US" sz="2400" b="0" dirty="0">
                <a:solidFill>
                  <a:srgbClr val="569CD6"/>
                </a:solidFill>
                <a:effectLst/>
                <a:latin typeface="Consolas" panose="020B0609020204030204" pitchFamily="49" charset="0"/>
              </a:rPr>
              <a:t>h3</a:t>
            </a:r>
            <a:r>
              <a:rPr lang="en-US" sz="2400" b="0" dirty="0">
                <a:solidFill>
                  <a:srgbClr val="808080"/>
                </a:solidFill>
                <a:effectLst/>
                <a:latin typeface="Consolas" panose="020B0609020204030204" pitchFamily="49" charset="0"/>
              </a:rPr>
              <a:t>&gt;</a:t>
            </a:r>
            <a:endParaRPr lang="en-US" sz="2400" b="0" dirty="0">
              <a:solidFill>
                <a:srgbClr val="D4D4D4"/>
              </a:solidFill>
              <a:effectLst/>
              <a:latin typeface="Consolas" panose="020B0609020204030204" pitchFamily="49" charset="0"/>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094023" y="3185552"/>
            <a:ext cx="1875004" cy="187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9862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55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3300" b="1" dirty="0">
                <a:solidFill>
                  <a:srgbClr val="92D050"/>
                </a:solidFill>
                <a:latin typeface="Arial" panose="020B0604020202020204" pitchFamily="34" charset="0"/>
                <a:cs typeface="Arial" panose="020B0604020202020204" pitchFamily="34" charset="0"/>
              </a:rPr>
              <a:t>תמונות &lt;</a:t>
            </a:r>
            <a:r>
              <a:rPr lang="en-US" sz="3300" b="1" dirty="0">
                <a:solidFill>
                  <a:srgbClr val="92D050"/>
                </a:solidFill>
                <a:latin typeface="Arial" panose="020B0604020202020204" pitchFamily="34" charset="0"/>
                <a:cs typeface="Arial" panose="020B0604020202020204" pitchFamily="34" charset="0"/>
              </a:rPr>
              <a:t>img</a:t>
            </a:r>
            <a:r>
              <a:rPr lang="he-IL" sz="3300" b="1" dirty="0">
                <a:solidFill>
                  <a:srgbClr val="92D050"/>
                </a:solidFill>
                <a:latin typeface="Arial" panose="020B0604020202020204" pitchFamily="34" charset="0"/>
                <a:cs typeface="Arial" panose="020B0604020202020204" pitchFamily="34" charset="0"/>
              </a:rPr>
              <a:t>&gt;</a:t>
            </a:r>
            <a:endParaRPr lang="en-US" sz="3300" b="1" dirty="0">
              <a:solidFill>
                <a:srgbClr val="92D050"/>
              </a:solidFill>
              <a:latin typeface="Arial" panose="020B0604020202020204" pitchFamily="34" charset="0"/>
              <a:cs typeface="Arial" panose="020B0604020202020204" pitchFamily="34" charset="0"/>
            </a:endParaRPr>
          </a:p>
          <a:p>
            <a:pPr marL="0" indent="0" algn="r" rtl="1">
              <a:lnSpc>
                <a:spcPct val="170000"/>
              </a:lnSpc>
              <a:buNone/>
            </a:pPr>
            <a:r>
              <a:rPr lang="he-IL" sz="2000" dirty="0">
                <a:latin typeface="Arial" panose="020B0604020202020204" pitchFamily="34" charset="0"/>
                <a:cs typeface="Arial" panose="020B0604020202020204" pitchFamily="34" charset="0"/>
              </a:rPr>
              <a:t>כדי להוסיף תמונות למסמך שלנו נשתמש בתגית </a:t>
            </a:r>
            <a:r>
              <a:rPr lang="en-US" sz="2000" dirty="0">
                <a:latin typeface="Arial" panose="020B0604020202020204" pitchFamily="34" charset="0"/>
                <a:cs typeface="Arial" panose="020B0604020202020204" pitchFamily="34" charset="0"/>
              </a:rPr>
              <a:t>img&gt;</a:t>
            </a:r>
            <a:r>
              <a:rPr lang="he-IL" sz="2000" dirty="0">
                <a:latin typeface="Arial" panose="020B0604020202020204" pitchFamily="34" charset="0"/>
                <a:cs typeface="Arial" panose="020B0604020202020204" pitchFamily="34" charset="0"/>
              </a:rPr>
              <a:t>&gt; שהיא תגית ללא סגירה. מכיוון שעלינו לומר לדפדפן היכן למצוא את קובץ התמונה ומה הממדים שלה עלינו להוסיף לתגית התמונה מאפיינים המציינים מידע זה. המאפיינים של תגית </a:t>
            </a:r>
            <a:r>
              <a:rPr lang="en-US" sz="2000" dirty="0">
                <a:latin typeface="Arial" panose="020B0604020202020204" pitchFamily="34" charset="0"/>
                <a:cs typeface="Arial" panose="020B0604020202020204" pitchFamily="34" charset="0"/>
              </a:rPr>
              <a:t>HTML</a:t>
            </a:r>
            <a:r>
              <a:rPr lang="he-IL" sz="2000" dirty="0">
                <a:latin typeface="Arial" panose="020B0604020202020204" pitchFamily="34" charset="0"/>
                <a:cs typeface="Arial" panose="020B0604020202020204" pitchFamily="34" charset="0"/>
              </a:rPr>
              <a:t> הם צמדים של שם + ערך הנכתבים כחלק מתגית הפתיחה של הרכיב.</a:t>
            </a:r>
          </a:p>
          <a:p>
            <a:pPr marL="0" indent="0" algn="r" rtl="1">
              <a:lnSpc>
                <a:spcPct val="170000"/>
              </a:lnSpc>
              <a:buNone/>
            </a:pPr>
            <a:r>
              <a:rPr lang="he-IL" sz="2000" dirty="0">
                <a:latin typeface="Arial" panose="020B0604020202020204" pitchFamily="34" charset="0"/>
                <a:cs typeface="Arial" panose="020B0604020202020204" pitchFamily="34" charset="0"/>
              </a:rPr>
              <a:t>לתגית התמונה יש מס' מאפיינים (</a:t>
            </a:r>
            <a:r>
              <a:rPr lang="en-US" sz="2000" dirty="0">
                <a:latin typeface="Arial" panose="020B0604020202020204" pitchFamily="34" charset="0"/>
                <a:cs typeface="Arial" panose="020B0604020202020204" pitchFamily="34" charset="0"/>
              </a:rPr>
              <a:t>attributes</a:t>
            </a:r>
            <a:r>
              <a:rPr lang="he-IL" sz="2000" dirty="0">
                <a:latin typeface="Arial" panose="020B0604020202020204" pitchFamily="34" charset="0"/>
                <a:cs typeface="Arial" panose="020B0604020202020204" pitchFamily="34" charset="0"/>
              </a:rPr>
              <a:t>) עיקריים המאפשרים לנו לציין את המידע הדרוש לדפדפן להציג את התמונה:</a:t>
            </a:r>
          </a:p>
          <a:p>
            <a:pPr marL="342900" indent="-342900" algn="r" rtl="1">
              <a:lnSpc>
                <a:spcPct val="170000"/>
              </a:lnSpc>
              <a:buFont typeface="Wingdings" panose="05000000000000000000" pitchFamily="2" charset="2"/>
              <a:buChar char="v"/>
            </a:pPr>
            <a:r>
              <a:rPr lang="en-US" sz="2000" dirty="0">
                <a:latin typeface="Arial" panose="020B0604020202020204" pitchFamily="34" charset="0"/>
                <a:cs typeface="Arial" panose="020B0604020202020204" pitchFamily="34" charset="0"/>
              </a:rPr>
              <a:t>src </a:t>
            </a:r>
            <a:r>
              <a:rPr lang="he-IL" sz="2000" dirty="0">
                <a:latin typeface="Arial" panose="020B0604020202020204" pitchFamily="34" charset="0"/>
                <a:cs typeface="Arial" panose="020B0604020202020204" pitchFamily="34" charset="0"/>
              </a:rPr>
              <a:t> - הנתיב המלא או היחסי לקובץ התמונה באתר</a:t>
            </a:r>
          </a:p>
          <a:p>
            <a:pPr marL="342900" indent="-342900" algn="r" rtl="1">
              <a:lnSpc>
                <a:spcPct val="170000"/>
              </a:lnSpc>
              <a:buFont typeface="Wingdings" panose="05000000000000000000" pitchFamily="2" charset="2"/>
              <a:buChar char="v"/>
            </a:pPr>
            <a:r>
              <a:rPr lang="en-US" sz="2000" dirty="0">
                <a:latin typeface="Arial" panose="020B0604020202020204" pitchFamily="34" charset="0"/>
                <a:cs typeface="Arial" panose="020B0604020202020204" pitchFamily="34" charset="0"/>
              </a:rPr>
              <a:t>width </a:t>
            </a:r>
            <a:r>
              <a:rPr lang="he-IL" sz="2000" dirty="0">
                <a:latin typeface="Arial" panose="020B0604020202020204" pitchFamily="34" charset="0"/>
                <a:cs typeface="Arial" panose="020B0604020202020204" pitchFamily="34" charset="0"/>
              </a:rPr>
              <a:t> - רוחב התמונה בפיקסלים (לא חובה)</a:t>
            </a:r>
          </a:p>
          <a:p>
            <a:pPr marL="342900" indent="-342900" algn="r" rtl="1">
              <a:lnSpc>
                <a:spcPct val="170000"/>
              </a:lnSpc>
              <a:buFont typeface="Wingdings" panose="05000000000000000000" pitchFamily="2" charset="2"/>
              <a:buChar char="v"/>
            </a:pPr>
            <a:r>
              <a:rPr lang="en-US" sz="2000" dirty="0">
                <a:latin typeface="Arial" panose="020B0604020202020204" pitchFamily="34" charset="0"/>
                <a:cs typeface="Arial" panose="020B0604020202020204" pitchFamily="34" charset="0"/>
              </a:rPr>
              <a:t>height </a:t>
            </a:r>
            <a:r>
              <a:rPr lang="he-IL" sz="2000" dirty="0">
                <a:latin typeface="Arial" panose="020B0604020202020204" pitchFamily="34" charset="0"/>
                <a:cs typeface="Arial" panose="020B0604020202020204" pitchFamily="34" charset="0"/>
              </a:rPr>
              <a:t> - גובה התמונה בפיקסלים (לא חובה)</a:t>
            </a:r>
          </a:p>
          <a:p>
            <a:pPr marL="342900" indent="-342900" algn="r" rtl="1">
              <a:lnSpc>
                <a:spcPct val="170000"/>
              </a:lnSpc>
              <a:buFont typeface="Wingdings" panose="05000000000000000000" pitchFamily="2" charset="2"/>
              <a:buChar char="v"/>
            </a:pPr>
            <a:r>
              <a:rPr lang="en-US" sz="2000" dirty="0">
                <a:latin typeface="Arial" panose="020B0604020202020204" pitchFamily="34" charset="0"/>
                <a:cs typeface="Arial" panose="020B0604020202020204" pitchFamily="34" charset="0"/>
              </a:rPr>
              <a:t>alt</a:t>
            </a:r>
            <a:r>
              <a:rPr lang="he-IL" sz="2000" dirty="0">
                <a:latin typeface="Arial" panose="020B0604020202020204" pitchFamily="34" charset="0"/>
                <a:cs typeface="Arial" panose="020B0604020202020204" pitchFamily="34" charset="0"/>
              </a:rPr>
              <a:t> - טקסט חלופי לתמונה עבור קוראי מסך המשמשים גולשים הסובלים מלקות ראיה</a:t>
            </a:r>
          </a:p>
          <a:p>
            <a:pPr marL="0" indent="0" algn="r" rtl="1">
              <a:lnSpc>
                <a:spcPct val="170000"/>
              </a:lnSpc>
              <a:buNone/>
            </a:pPr>
            <a:r>
              <a:rPr lang="he-IL" sz="2000" dirty="0">
                <a:latin typeface="Arial" panose="020B0604020202020204" pitchFamily="34" charset="0"/>
                <a:cs typeface="Arial" panose="020B0604020202020204" pitchFamily="34" charset="0"/>
              </a:rPr>
              <a:t>דוגמא:</a:t>
            </a:r>
          </a:p>
          <a:p>
            <a:r>
              <a:rPr lang="en-US" sz="3200" b="0" dirty="0">
                <a:solidFill>
                  <a:srgbClr val="808080"/>
                </a:solidFill>
                <a:effectLst/>
                <a:latin typeface="Consolas" panose="020B0609020204030204" pitchFamily="49" charset="0"/>
              </a:rPr>
              <a:t>&lt;</a:t>
            </a:r>
            <a:r>
              <a:rPr lang="en-US" sz="3200" b="0" dirty="0">
                <a:solidFill>
                  <a:srgbClr val="569CD6"/>
                </a:solidFill>
                <a:effectLst/>
                <a:latin typeface="Consolas" panose="020B0609020204030204" pitchFamily="49" charset="0"/>
              </a:rPr>
              <a:t>img</a:t>
            </a:r>
            <a:r>
              <a:rPr lang="en-US" sz="3200" b="0" dirty="0">
                <a:solidFill>
                  <a:srgbClr val="D4D4D4"/>
                </a:solidFill>
                <a:effectLst/>
                <a:latin typeface="Consolas" panose="020B0609020204030204" pitchFamily="49" charset="0"/>
              </a:rPr>
              <a:t> </a:t>
            </a:r>
            <a:r>
              <a:rPr lang="en-US" sz="3200" b="0" dirty="0">
                <a:solidFill>
                  <a:srgbClr val="9CDCFE"/>
                </a:solidFill>
                <a:effectLst/>
                <a:latin typeface="Consolas" panose="020B0609020204030204" pitchFamily="49" charset="0"/>
              </a:rPr>
              <a:t>alt</a:t>
            </a:r>
            <a:r>
              <a:rPr lang="en-US" sz="3200" b="0" dirty="0">
                <a:solidFill>
                  <a:srgbClr val="D4D4D4"/>
                </a:solidFill>
                <a:effectLst/>
                <a:latin typeface="Consolas" panose="020B0609020204030204" pitchFamily="49" charset="0"/>
              </a:rPr>
              <a:t>=</a:t>
            </a:r>
            <a:r>
              <a:rPr lang="en-US" sz="3200" b="0" dirty="0">
                <a:solidFill>
                  <a:srgbClr val="CE9178"/>
                </a:solidFill>
                <a:effectLst/>
                <a:latin typeface="Consolas" panose="020B0609020204030204" pitchFamily="49" charset="0"/>
              </a:rPr>
              <a:t>"logo is here"</a:t>
            </a:r>
            <a:r>
              <a:rPr lang="en-US" sz="3200" b="0" dirty="0">
                <a:solidFill>
                  <a:srgbClr val="D4D4D4"/>
                </a:solidFill>
                <a:effectLst/>
                <a:latin typeface="Consolas" panose="020B0609020204030204" pitchFamily="49" charset="0"/>
              </a:rPr>
              <a:t> </a:t>
            </a:r>
            <a:r>
              <a:rPr lang="en-US" sz="3200" b="0" dirty="0">
                <a:solidFill>
                  <a:srgbClr val="9CDCFE"/>
                </a:solidFill>
                <a:effectLst/>
                <a:latin typeface="Consolas" panose="020B0609020204030204" pitchFamily="49" charset="0"/>
              </a:rPr>
              <a:t>height</a:t>
            </a:r>
            <a:r>
              <a:rPr lang="en-US" sz="3200" b="0" dirty="0">
                <a:solidFill>
                  <a:srgbClr val="D4D4D4"/>
                </a:solidFill>
                <a:effectLst/>
                <a:latin typeface="Consolas" panose="020B0609020204030204" pitchFamily="49" charset="0"/>
              </a:rPr>
              <a:t>=</a:t>
            </a:r>
            <a:r>
              <a:rPr lang="en-US" sz="3200" b="0" dirty="0">
                <a:solidFill>
                  <a:srgbClr val="CE9178"/>
                </a:solidFill>
                <a:effectLst/>
                <a:latin typeface="Consolas" panose="020B0609020204030204" pitchFamily="49" charset="0"/>
              </a:rPr>
              <a:t>"230"</a:t>
            </a:r>
            <a:r>
              <a:rPr lang="en-US" sz="3200" b="0" dirty="0">
                <a:solidFill>
                  <a:srgbClr val="D4D4D4"/>
                </a:solidFill>
                <a:effectLst/>
                <a:latin typeface="Consolas" panose="020B0609020204030204" pitchFamily="49" charset="0"/>
              </a:rPr>
              <a:t> </a:t>
            </a:r>
            <a:r>
              <a:rPr lang="en-US" sz="3200" b="0" dirty="0">
                <a:solidFill>
                  <a:srgbClr val="9CDCFE"/>
                </a:solidFill>
                <a:effectLst/>
                <a:latin typeface="Consolas" panose="020B0609020204030204" pitchFamily="49" charset="0"/>
              </a:rPr>
              <a:t>width</a:t>
            </a:r>
            <a:r>
              <a:rPr lang="en-US" sz="3200" b="0" dirty="0">
                <a:solidFill>
                  <a:srgbClr val="D4D4D4"/>
                </a:solidFill>
                <a:effectLst/>
                <a:latin typeface="Consolas" panose="020B0609020204030204" pitchFamily="49" charset="0"/>
              </a:rPr>
              <a:t>=</a:t>
            </a:r>
            <a:r>
              <a:rPr lang="en-US" sz="3200" b="0" dirty="0">
                <a:solidFill>
                  <a:srgbClr val="CE9178"/>
                </a:solidFill>
                <a:effectLst/>
                <a:latin typeface="Consolas" panose="020B0609020204030204" pitchFamily="49" charset="0"/>
              </a:rPr>
              <a:t>"450"</a:t>
            </a:r>
            <a:r>
              <a:rPr lang="en-US" sz="3200" b="0" dirty="0">
                <a:solidFill>
                  <a:srgbClr val="D4D4D4"/>
                </a:solidFill>
                <a:effectLst/>
                <a:latin typeface="Consolas" panose="020B0609020204030204" pitchFamily="49" charset="0"/>
              </a:rPr>
              <a:t> </a:t>
            </a:r>
            <a:r>
              <a:rPr lang="en-US" sz="3200" b="0" dirty="0">
                <a:solidFill>
                  <a:srgbClr val="9CDCFE"/>
                </a:solidFill>
                <a:effectLst/>
                <a:latin typeface="Consolas" panose="020B0609020204030204" pitchFamily="49" charset="0"/>
              </a:rPr>
              <a:t>src</a:t>
            </a:r>
            <a:r>
              <a:rPr lang="en-US" sz="3200" b="0" dirty="0">
                <a:solidFill>
                  <a:srgbClr val="D4D4D4"/>
                </a:solidFill>
                <a:effectLst/>
                <a:latin typeface="Consolas" panose="020B0609020204030204" pitchFamily="49" charset="0"/>
              </a:rPr>
              <a:t>=</a:t>
            </a:r>
            <a:r>
              <a:rPr lang="en-US" sz="3200" b="0" dirty="0">
                <a:solidFill>
                  <a:srgbClr val="CE9178"/>
                </a:solidFill>
                <a:effectLst/>
                <a:latin typeface="Consolas" panose="020B0609020204030204" pitchFamily="49" charset="0"/>
              </a:rPr>
              <a:t>"L45-what-is-html5_.jpg"</a:t>
            </a:r>
            <a:r>
              <a:rPr lang="en-US" sz="3200" b="0" dirty="0">
                <a:solidFill>
                  <a:srgbClr val="808080"/>
                </a:solidFill>
                <a:effectLst/>
                <a:latin typeface="Consolas" panose="020B0609020204030204" pitchFamily="49" charset="0"/>
              </a:rPr>
              <a:t>&gt;</a:t>
            </a:r>
            <a:endParaRPr lang="en-US" sz="3200" b="0" dirty="0">
              <a:solidFill>
                <a:srgbClr val="D4D4D4"/>
              </a:solidFill>
              <a:effectLst/>
              <a:latin typeface="Consolas" panose="020B0609020204030204" pitchFamily="49" charset="0"/>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094023" y="3185552"/>
            <a:ext cx="1875004" cy="187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9478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תגיות בסיסיות</a:t>
            </a:r>
            <a:endParaRPr lang="en-US" sz="1800" b="1" dirty="0">
              <a:solidFill>
                <a:srgbClr val="92D050"/>
              </a:solidFill>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 name="Picture 1" descr="Table&#10;&#10;Description automatically generated">
            <a:extLst>
              <a:ext uri="{FF2B5EF4-FFF2-40B4-BE49-F238E27FC236}">
                <a16:creationId xmlns:a16="http://schemas.microsoft.com/office/drawing/2014/main" id="{922F749D-F49F-82F2-C60B-95A5751AC0A9}"/>
              </a:ext>
            </a:extLst>
          </p:cNvPr>
          <p:cNvPicPr>
            <a:picLocks noChangeAspect="1"/>
          </p:cNvPicPr>
          <p:nvPr/>
        </p:nvPicPr>
        <p:blipFill>
          <a:blip r:embed="rId6"/>
          <a:stretch>
            <a:fillRect/>
          </a:stretch>
        </p:blipFill>
        <p:spPr>
          <a:xfrm>
            <a:off x="2205544" y="1574274"/>
            <a:ext cx="5743189" cy="5156518"/>
          </a:xfrm>
          <a:prstGeom prst="rect">
            <a:avLst/>
          </a:prstGeom>
        </p:spPr>
      </p:pic>
    </p:spTree>
    <p:extLst>
      <p:ext uri="{BB962C8B-B14F-4D97-AF65-F5344CB8AC3E}">
        <p14:creationId xmlns:p14="http://schemas.microsoft.com/office/powerpoint/2010/main" val="3810769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40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4500" b="1" dirty="0">
                <a:solidFill>
                  <a:srgbClr val="92D050"/>
                </a:solidFill>
                <a:latin typeface="Arial" panose="020B0604020202020204" pitchFamily="34" charset="0"/>
                <a:cs typeface="Arial" panose="020B0604020202020204" pitchFamily="34" charset="0"/>
              </a:rPr>
              <a:t>תגיות בסיסיות</a:t>
            </a:r>
          </a:p>
          <a:p>
            <a:pPr marR="0" lvl="0" algn="r" rtl="1" fontAlgn="auto">
              <a:spcAft>
                <a:spcPts val="0"/>
              </a:spcAft>
              <a:buClr>
                <a:srgbClr val="AA2B1E"/>
              </a:buClr>
              <a:buSzPct val="85000"/>
              <a:tabLst/>
              <a:defRPr/>
            </a:pPr>
            <a:r>
              <a:rPr lang="he-IL" sz="3600" b="1" dirty="0"/>
              <a:t>תגיות </a:t>
            </a:r>
            <a:r>
              <a:rPr lang="en-US" sz="3600" b="1" dirty="0"/>
              <a:t>h1-h6</a:t>
            </a:r>
            <a:endParaRPr lang="he-IL" sz="3600" b="1" dirty="0"/>
          </a:p>
          <a:p>
            <a:pPr marL="0" indent="0" algn="r" rtl="1">
              <a:buNone/>
            </a:pPr>
            <a:r>
              <a:rPr lang="he-IL" sz="3600" dirty="0"/>
              <a:t>תגיות כותרות (</a:t>
            </a:r>
            <a:r>
              <a:rPr lang="en-US" sz="3600" dirty="0"/>
              <a:t>HTML Headings</a:t>
            </a:r>
            <a:r>
              <a:rPr lang="he-IL" sz="3600" dirty="0"/>
              <a:t>) – מגדירות מבנה כותרות של הדף ב-</a:t>
            </a:r>
            <a:r>
              <a:rPr lang="en-US" sz="3600" dirty="0"/>
              <a:t>HTML</a:t>
            </a:r>
            <a:r>
              <a:rPr lang="he-IL" sz="3600" dirty="0"/>
              <a:t>.</a:t>
            </a:r>
            <a:endParaRPr lang="en-US" sz="3600" dirty="0"/>
          </a:p>
          <a:p>
            <a:pPr marL="0" indent="0" algn="r" rtl="1">
              <a:buNone/>
            </a:pPr>
            <a:r>
              <a:rPr lang="he-IL" sz="3600" dirty="0"/>
              <a:t> לא משתמשים לעיצוב טקסט.</a:t>
            </a:r>
            <a:endParaRPr lang="en-US" sz="3600" dirty="0"/>
          </a:p>
          <a:p>
            <a:pPr marL="0" indent="0" algn="r" rtl="1">
              <a:buNone/>
            </a:pPr>
            <a:r>
              <a:rPr lang="he-IL" sz="3600" dirty="0"/>
              <a:t> תגיות: מ-</a:t>
            </a:r>
            <a:r>
              <a:rPr lang="en-US" sz="3600" dirty="0"/>
              <a:t> </a:t>
            </a:r>
            <a:r>
              <a:rPr lang="en-US" sz="3600" b="1" dirty="0"/>
              <a:t>&lt;h1&gt;</a:t>
            </a:r>
            <a:r>
              <a:rPr lang="en-US" sz="3600" dirty="0"/>
              <a:t> </a:t>
            </a:r>
            <a:r>
              <a:rPr lang="he-IL" sz="3600" dirty="0"/>
              <a:t>ועד-</a:t>
            </a:r>
            <a:r>
              <a:rPr lang="en-US" sz="3600" b="1" dirty="0"/>
              <a:t>&lt;h6&gt;</a:t>
            </a:r>
            <a:r>
              <a:rPr lang="he-IL" sz="3600" b="1" dirty="0"/>
              <a:t>.</a:t>
            </a:r>
            <a:endParaRPr lang="ru-RU" sz="3600" b="1" dirty="0"/>
          </a:p>
          <a:p>
            <a:pPr marL="0" indent="0" algn="r" rtl="1">
              <a:buNone/>
            </a:pPr>
            <a:endParaRPr lang="ru-RU" sz="3600" b="1" dirty="0"/>
          </a:p>
          <a:p>
            <a:pPr marL="0" indent="0" algn="r" rtl="1">
              <a:buNone/>
            </a:pPr>
            <a:r>
              <a:rPr lang="he-IL" sz="3600" b="1" dirty="0"/>
              <a:t>תגיות </a:t>
            </a:r>
            <a:r>
              <a:rPr lang="en-US" sz="3600" b="1" dirty="0"/>
              <a:t>div, span, p</a:t>
            </a:r>
          </a:p>
          <a:p>
            <a:pPr marL="0" indent="0" algn="r" rtl="1">
              <a:buNone/>
            </a:pPr>
            <a:r>
              <a:rPr lang="he-IL" sz="3600" dirty="0"/>
              <a:t>תגיות לעיצוב טקסט</a:t>
            </a:r>
          </a:p>
          <a:p>
            <a:pPr marL="0" indent="0" algn="r" rtl="1">
              <a:buNone/>
            </a:pPr>
            <a:r>
              <a:rPr lang="en-US" sz="3600" dirty="0"/>
              <a:t>&lt;div&gt;</a:t>
            </a:r>
            <a:r>
              <a:rPr lang="he-IL" sz="3600" dirty="0"/>
              <a:t> - הגדרת קטע טקסט עם שורה חדשה. בשימוש רחב לעיצוב הדף.</a:t>
            </a:r>
          </a:p>
          <a:p>
            <a:pPr algn="r" rtl="1"/>
            <a:r>
              <a:rPr lang="en-US" sz="3600" dirty="0"/>
              <a:t>&lt;span&gt;</a:t>
            </a:r>
            <a:r>
              <a:rPr lang="he-IL" sz="3600" dirty="0"/>
              <a:t> - הגדרת קטע טקסט עם ללא שורה חדשה. בשימוש רחב לעיצוב טקסט.</a:t>
            </a:r>
          </a:p>
          <a:p>
            <a:pPr algn="r" rtl="1"/>
            <a:r>
              <a:rPr lang="en-US" sz="3600" dirty="0"/>
              <a:t>&lt;p&gt;</a:t>
            </a:r>
            <a:r>
              <a:rPr lang="he-IL" sz="3600" dirty="0"/>
              <a:t> - הגדרת פסקה עם שורה חדשה + שורה ריקה לפני ואחרי.</a:t>
            </a:r>
            <a:endParaRPr lang="en-US" sz="3600" dirty="0"/>
          </a:p>
          <a:p>
            <a:pPr algn="r" rtl="1"/>
            <a:endParaRPr lang="en-US" sz="3600" dirty="0"/>
          </a:p>
          <a:p>
            <a:pPr algn="r" rtl="1"/>
            <a:r>
              <a:rPr lang="he-IL" sz="3600" b="1" dirty="0"/>
              <a:t>תגית</a:t>
            </a:r>
            <a:r>
              <a:rPr lang="he-IL" sz="3600" dirty="0"/>
              <a:t> ללא סגירה </a:t>
            </a:r>
            <a:r>
              <a:rPr lang="en-US" sz="3600" dirty="0"/>
              <a:t>br</a:t>
            </a:r>
            <a:endParaRPr lang="he-IL" sz="3600" dirty="0"/>
          </a:p>
          <a:p>
            <a:pPr algn="r" rtl="1"/>
            <a:r>
              <a:rPr lang="en-US" sz="3600" dirty="0"/>
              <a:t>&lt;br/&gt;</a:t>
            </a:r>
            <a:r>
              <a:rPr lang="he-IL" sz="3600" dirty="0"/>
              <a:t> - הוספת שורה חדשה</a:t>
            </a:r>
            <a:endParaRPr lang="en-US" sz="3300" b="1" dirty="0">
              <a:solidFill>
                <a:srgbClr val="92D050"/>
              </a:solidFill>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094023" y="3185552"/>
            <a:ext cx="1875004" cy="18750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Difference between div and span Tag in HTML | div vs span Tag in HTML">
            <a:extLst>
              <a:ext uri="{FF2B5EF4-FFF2-40B4-BE49-F238E27FC236}">
                <a16:creationId xmlns:a16="http://schemas.microsoft.com/office/drawing/2014/main" id="{5BC1154A-9B59-BA65-1D9F-11CAF98288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4362" y="3646804"/>
            <a:ext cx="26670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282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תגיות בסיסיות</a:t>
            </a:r>
          </a:p>
          <a:p>
            <a:pPr marR="0" lvl="0" algn="r" rtl="1" fontAlgn="auto">
              <a:spcAft>
                <a:spcPts val="0"/>
              </a:spcAft>
              <a:buClr>
                <a:srgbClr val="AA2B1E"/>
              </a:buClr>
              <a:buSzPct val="85000"/>
              <a:tabLst/>
              <a:defRPr/>
            </a:pPr>
            <a:r>
              <a:rPr lang="he-IL" b="1" dirty="0"/>
              <a:t>תגית </a:t>
            </a:r>
            <a:r>
              <a:rPr lang="en-US" b="1" dirty="0"/>
              <a:t>a</a:t>
            </a:r>
            <a:endParaRPr lang="he-IL" b="1" dirty="0"/>
          </a:p>
          <a:p>
            <a:pPr marL="0" indent="0" algn="r" rtl="1">
              <a:buNone/>
            </a:pPr>
            <a:r>
              <a:rPr lang="he-IL" dirty="0"/>
              <a:t>כמעט בכל דף באינטרנט יש קישורים שמובילים לדפים אחרים, ולפעמים לאזור אחר באותו עמוד.</a:t>
            </a:r>
            <a:endParaRPr lang="en-US" dirty="0"/>
          </a:p>
          <a:p>
            <a:pPr marL="0" indent="0" algn="r" rtl="1">
              <a:buNone/>
            </a:pPr>
            <a:r>
              <a:rPr lang="he-IL" dirty="0"/>
              <a:t>קישוריות כותבים בעזרת התגית </a:t>
            </a:r>
            <a:r>
              <a:rPr lang="en-US" dirty="0"/>
              <a:t> </a:t>
            </a:r>
            <a:r>
              <a:rPr lang="en-US" b="1" dirty="0"/>
              <a:t>&lt;a&gt;</a:t>
            </a:r>
            <a:r>
              <a:rPr lang="he-IL" dirty="0"/>
              <a:t>קיצור של המילה</a:t>
            </a:r>
            <a:r>
              <a:rPr lang="en-US" b="1" dirty="0"/>
              <a:t>anchor</a:t>
            </a:r>
            <a:r>
              <a:rPr lang="en-US" dirty="0"/>
              <a:t> </a:t>
            </a:r>
            <a:r>
              <a:rPr lang="he-IL" dirty="0"/>
              <a:t>.</a:t>
            </a:r>
          </a:p>
          <a:p>
            <a:pPr marL="0" indent="0" algn="r" rtl="1">
              <a:buNone/>
            </a:pPr>
            <a:r>
              <a:rPr lang="he-IL" dirty="0"/>
              <a:t>התג הזה מקבל תכונה</a:t>
            </a:r>
            <a:r>
              <a:rPr lang="en-US" dirty="0"/>
              <a:t>href </a:t>
            </a:r>
            <a:r>
              <a:rPr lang="he-IL" dirty="0"/>
              <a:t>, שהיא מקבלת את הכתובת אליה אנו רוצים לשלוח את הגולש.</a:t>
            </a:r>
            <a:r>
              <a:rPr lang="en-US" dirty="0"/>
              <a:t> </a:t>
            </a:r>
            <a:r>
              <a:rPr lang="he-IL" dirty="0"/>
              <a:t>תכונות נוספות:</a:t>
            </a:r>
          </a:p>
          <a:p>
            <a:pPr marL="285750" indent="-285750" algn="r" rtl="1">
              <a:buFont typeface="Wingdings" panose="05000000000000000000" pitchFamily="2" charset="2"/>
              <a:buChar char="v"/>
            </a:pPr>
            <a:r>
              <a:rPr lang="en-US" b="1" dirty="0"/>
              <a:t>target</a:t>
            </a:r>
            <a:r>
              <a:rPr lang="he-IL" b="1" dirty="0"/>
              <a:t> </a:t>
            </a:r>
            <a:r>
              <a:rPr lang="he-IL" dirty="0"/>
              <a:t>מציינת היכן לפתוח את הדף (</a:t>
            </a:r>
            <a:r>
              <a:rPr lang="en-US" dirty="0"/>
              <a:t>_self</a:t>
            </a:r>
            <a:r>
              <a:rPr lang="he-IL" dirty="0"/>
              <a:t>, </a:t>
            </a:r>
            <a:r>
              <a:rPr lang="en-US" dirty="0"/>
              <a:t>_blank</a:t>
            </a:r>
            <a:r>
              <a:rPr lang="he-IL" dirty="0"/>
              <a:t>, </a:t>
            </a:r>
            <a:r>
              <a:rPr lang="en-US" dirty="0"/>
              <a:t>_parent</a:t>
            </a:r>
            <a:r>
              <a:rPr lang="he-IL" dirty="0"/>
              <a:t>)</a:t>
            </a:r>
          </a:p>
          <a:p>
            <a:pPr marL="285750" indent="-285750" algn="r" rtl="1">
              <a:buFont typeface="Wingdings" panose="05000000000000000000" pitchFamily="2" charset="2"/>
              <a:buChar char="v"/>
            </a:pPr>
            <a:r>
              <a:rPr lang="en-US" b="1" dirty="0"/>
              <a:t>alt</a:t>
            </a:r>
            <a:r>
              <a:rPr lang="he-IL" b="1" dirty="0"/>
              <a:t> </a:t>
            </a:r>
            <a:r>
              <a:rPr lang="he-IL" dirty="0"/>
              <a:t>טקסט חלופי</a:t>
            </a:r>
          </a:p>
          <a:p>
            <a:pPr marL="285750" indent="-285750" algn="r" rtl="1">
              <a:buFont typeface="Wingdings" panose="05000000000000000000" pitchFamily="2" charset="2"/>
              <a:buChar char="v"/>
            </a:pPr>
            <a:endParaRPr lang="he-IL" b="1" dirty="0"/>
          </a:p>
          <a:p>
            <a:pPr algn="r" rtl="1"/>
            <a:r>
              <a:rPr lang="he-IL" dirty="0"/>
              <a:t>ניתן ליצור קישורים לתוכן בדף עצמו.</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094023" y="3185552"/>
            <a:ext cx="1875004" cy="18750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a:extLst>
              <a:ext uri="{FF2B5EF4-FFF2-40B4-BE49-F238E27FC236}">
                <a16:creationId xmlns:a16="http://schemas.microsoft.com/office/drawing/2014/main" id="{5BC1154A-9B59-BA65-1D9F-11CAF982883F}"/>
              </a:ext>
            </a:extLst>
          </p:cNvPr>
          <p:cNvPicPr>
            <a:picLocks noChangeAspect="1" noChangeArrowheads="1"/>
          </p:cNvPicPr>
          <p:nvPr/>
        </p:nvPicPr>
        <p:blipFill>
          <a:blip r:embed="rId7"/>
          <a:srcRect/>
          <a:stretch/>
        </p:blipFill>
        <p:spPr bwMode="auto">
          <a:xfrm>
            <a:off x="3665444" y="3429000"/>
            <a:ext cx="2667000" cy="892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732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תגיות בסיסיות</a:t>
            </a:r>
          </a:p>
          <a:p>
            <a:pPr marR="0" lvl="0" algn="r" rtl="1" fontAlgn="auto">
              <a:spcAft>
                <a:spcPts val="0"/>
              </a:spcAft>
              <a:buClr>
                <a:srgbClr val="AA2B1E"/>
              </a:buClr>
              <a:buSzPct val="85000"/>
              <a:tabLst/>
              <a:defRPr/>
            </a:pPr>
            <a:r>
              <a:rPr lang="he-IL" b="1" dirty="0"/>
              <a:t>תגית </a:t>
            </a:r>
            <a:r>
              <a:rPr lang="en-US" b="1" dirty="0"/>
              <a:t>hr</a:t>
            </a:r>
            <a:endParaRPr lang="he-IL" b="1" dirty="0"/>
          </a:p>
          <a:p>
            <a:pPr marL="0" indent="0" algn="r" rtl="1">
              <a:buNone/>
            </a:pPr>
            <a:r>
              <a:rPr lang="he-IL" dirty="0"/>
              <a:t>כדי להוסיף קו אופקי (משתמשים להפרדה בין חלקים שונים של דף)</a:t>
            </a:r>
          </a:p>
          <a:p>
            <a:pPr algn="r" rtl="1"/>
            <a:endParaRPr lang="he-IL" dirty="0"/>
          </a:p>
          <a:p>
            <a:pPr marR="0" lvl="0" algn="r" rtl="1" fontAlgn="auto">
              <a:spcAft>
                <a:spcPts val="0"/>
              </a:spcAft>
              <a:buClr>
                <a:srgbClr val="AA2B1E"/>
              </a:buClr>
              <a:buSzPct val="85000"/>
              <a:tabLst/>
              <a:defRPr/>
            </a:pPr>
            <a:r>
              <a:rPr lang="he-IL" b="1" dirty="0"/>
              <a:t>תגית </a:t>
            </a:r>
            <a:r>
              <a:rPr lang="en-US" b="1" dirty="0"/>
              <a:t>pre</a:t>
            </a:r>
            <a:endParaRPr lang="he-IL" b="1" dirty="0"/>
          </a:p>
          <a:p>
            <a:pPr marL="0" indent="0" algn="r" rtl="1">
              <a:buNone/>
            </a:pPr>
            <a:r>
              <a:rPr lang="he-IL" dirty="0"/>
              <a:t>כמו תגית </a:t>
            </a:r>
            <a:r>
              <a:rPr lang="en-US" dirty="0"/>
              <a:t>p</a:t>
            </a:r>
            <a:r>
              <a:rPr lang="he-IL" dirty="0"/>
              <a:t>, אבל שומרת על עיצוב שבתוך ה-</a:t>
            </a:r>
            <a:r>
              <a:rPr lang="en-US" dirty="0"/>
              <a:t>HTML</a:t>
            </a:r>
            <a:endParaRPr lang="he-IL"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094023" y="3185552"/>
            <a:ext cx="1875004" cy="187500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a:extLst>
              <a:ext uri="{FF2B5EF4-FFF2-40B4-BE49-F238E27FC236}">
                <a16:creationId xmlns:a16="http://schemas.microsoft.com/office/drawing/2014/main" id="{2198F726-121F-E9A8-113B-E950F1772E76}"/>
              </a:ext>
            </a:extLst>
          </p:cNvPr>
          <p:cNvPicPr>
            <a:picLocks noChangeAspect="1" noChangeArrowheads="1"/>
          </p:cNvPicPr>
          <p:nvPr/>
        </p:nvPicPr>
        <p:blipFill>
          <a:blip r:embed="rId7"/>
          <a:srcRect/>
          <a:stretch/>
        </p:blipFill>
        <p:spPr bwMode="auto">
          <a:xfrm>
            <a:off x="3838598" y="3198264"/>
            <a:ext cx="2857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ML &lt;PRE&gt; Tag">
            <a:extLst>
              <a:ext uri="{FF2B5EF4-FFF2-40B4-BE49-F238E27FC236}">
                <a16:creationId xmlns:a16="http://schemas.microsoft.com/office/drawing/2014/main" id="{8267F75E-3533-94F5-4295-0E9CAD6332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38598" y="4413212"/>
            <a:ext cx="28575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93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תגיות בסיסיות</a:t>
            </a:r>
          </a:p>
          <a:p>
            <a:pPr marL="0" indent="0" algn="r" rtl="1">
              <a:buNone/>
            </a:pPr>
            <a:r>
              <a:rPr lang="he-IL" dirty="0"/>
              <a:t>תגיות לעיצוב טקסט</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094023" y="3185552"/>
            <a:ext cx="1875004" cy="187500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e 9">
            <a:extLst>
              <a:ext uri="{FF2B5EF4-FFF2-40B4-BE49-F238E27FC236}">
                <a16:creationId xmlns:a16="http://schemas.microsoft.com/office/drawing/2014/main" id="{AC0C2A93-27C7-1936-BCFA-DE0B1D9552B0}"/>
              </a:ext>
            </a:extLst>
          </p:cNvPr>
          <p:cNvGraphicFramePr>
            <a:graphicFrameLocks noGrp="1"/>
          </p:cNvGraphicFramePr>
          <p:nvPr/>
        </p:nvGraphicFramePr>
        <p:xfrm>
          <a:off x="4548707" y="3441764"/>
          <a:ext cx="5670314" cy="2916040"/>
        </p:xfrm>
        <a:graphic>
          <a:graphicData uri="http://schemas.openxmlformats.org/drawingml/2006/table">
            <a:tbl>
              <a:tblPr/>
              <a:tblGrid>
                <a:gridCol w="2835157">
                  <a:extLst>
                    <a:ext uri="{9D8B030D-6E8A-4147-A177-3AD203B41FA5}">
                      <a16:colId xmlns:a16="http://schemas.microsoft.com/office/drawing/2014/main" val="20000"/>
                    </a:ext>
                  </a:extLst>
                </a:gridCol>
                <a:gridCol w="2835157">
                  <a:extLst>
                    <a:ext uri="{9D8B030D-6E8A-4147-A177-3AD203B41FA5}">
                      <a16:colId xmlns:a16="http://schemas.microsoft.com/office/drawing/2014/main" val="20001"/>
                    </a:ext>
                  </a:extLst>
                </a:gridCol>
              </a:tblGrid>
              <a:tr h="291604">
                <a:tc>
                  <a:txBody>
                    <a:bodyPr/>
                    <a:lstStyle/>
                    <a:p>
                      <a:pPr algn="l" fontAlgn="t"/>
                      <a:r>
                        <a:rPr lang="en-US" sz="900" dirty="0">
                          <a:effectLst/>
                          <a:hlinkClick r:id="rId7"/>
                        </a:rPr>
                        <a:t>&lt;b&gt;</a:t>
                      </a:r>
                      <a:endParaRPr lang="en-US" sz="900" dirty="0">
                        <a:effectLst/>
                      </a:endParaRPr>
                    </a:p>
                  </a:txBody>
                  <a:tcPr marL="36181" marR="36181" marT="36181" marB="36181">
                    <a:lnL>
                      <a:noFill/>
                    </a:lnL>
                    <a:lnR>
                      <a:noFill/>
                    </a:lnR>
                    <a:lnT>
                      <a:noFill/>
                    </a:lnT>
                    <a:lnB>
                      <a:noFill/>
                    </a:lnB>
                    <a:solidFill>
                      <a:srgbClr val="F1F1F1"/>
                    </a:solidFill>
                  </a:tcPr>
                </a:tc>
                <a:tc>
                  <a:txBody>
                    <a:bodyPr/>
                    <a:lstStyle/>
                    <a:p>
                      <a:pPr algn="l" fontAlgn="t"/>
                      <a:r>
                        <a:rPr lang="en-US" sz="900" dirty="0">
                          <a:effectLst/>
                        </a:rPr>
                        <a:t>Defines bold text</a:t>
                      </a:r>
                    </a:p>
                  </a:txBody>
                  <a:tcPr marL="36181" marR="36181" marT="36181" marB="36181">
                    <a:lnL>
                      <a:noFill/>
                    </a:lnL>
                    <a:lnR>
                      <a:noFill/>
                    </a:lnR>
                    <a:lnT>
                      <a:noFill/>
                    </a:lnT>
                    <a:lnB>
                      <a:noFill/>
                    </a:lnB>
                    <a:solidFill>
                      <a:srgbClr val="F1F1F1"/>
                    </a:solidFill>
                  </a:tcPr>
                </a:tc>
                <a:extLst>
                  <a:ext uri="{0D108BD9-81ED-4DB2-BD59-A6C34878D82A}">
                    <a16:rowId xmlns:a16="http://schemas.microsoft.com/office/drawing/2014/main" val="10000"/>
                  </a:ext>
                </a:extLst>
              </a:tr>
              <a:tr h="291604">
                <a:tc>
                  <a:txBody>
                    <a:bodyPr/>
                    <a:lstStyle/>
                    <a:p>
                      <a:pPr algn="l" fontAlgn="t"/>
                      <a:r>
                        <a:rPr lang="en-US" sz="900" dirty="0">
                          <a:effectLst/>
                          <a:hlinkClick r:id="rId8"/>
                        </a:rPr>
                        <a:t>&lt;</a:t>
                      </a:r>
                      <a:r>
                        <a:rPr lang="en-US" sz="900" dirty="0" err="1">
                          <a:effectLst/>
                          <a:hlinkClick r:id="rId8"/>
                        </a:rPr>
                        <a:t>em</a:t>
                      </a:r>
                      <a:r>
                        <a:rPr lang="en-US" sz="900" dirty="0">
                          <a:effectLst/>
                          <a:hlinkClick r:id="rId8"/>
                        </a:rPr>
                        <a:t>&gt;</a:t>
                      </a:r>
                      <a:endParaRPr lang="en-US" sz="900" dirty="0">
                        <a:effectLst/>
                      </a:endParaRPr>
                    </a:p>
                  </a:txBody>
                  <a:tcPr marL="36181" marR="36181" marT="36181" marB="36181">
                    <a:lnL>
                      <a:noFill/>
                    </a:lnL>
                    <a:lnR>
                      <a:noFill/>
                    </a:lnR>
                    <a:lnT>
                      <a:noFill/>
                    </a:lnT>
                    <a:lnB>
                      <a:noFill/>
                    </a:lnB>
                    <a:solidFill>
                      <a:srgbClr val="FFFFFF"/>
                    </a:solidFill>
                  </a:tcPr>
                </a:tc>
                <a:tc>
                  <a:txBody>
                    <a:bodyPr/>
                    <a:lstStyle/>
                    <a:p>
                      <a:pPr algn="l" fontAlgn="t"/>
                      <a:r>
                        <a:rPr lang="en-US" sz="900">
                          <a:effectLst/>
                        </a:rPr>
                        <a:t>Defines emphasized text </a:t>
                      </a:r>
                    </a:p>
                  </a:txBody>
                  <a:tcPr marL="36181" marR="36181" marT="36181" marB="36181">
                    <a:lnL>
                      <a:noFill/>
                    </a:lnL>
                    <a:lnR>
                      <a:noFill/>
                    </a:lnR>
                    <a:lnT>
                      <a:noFill/>
                    </a:lnT>
                    <a:lnB>
                      <a:noFill/>
                    </a:lnB>
                    <a:solidFill>
                      <a:srgbClr val="FFFFFF"/>
                    </a:solidFill>
                  </a:tcPr>
                </a:tc>
                <a:extLst>
                  <a:ext uri="{0D108BD9-81ED-4DB2-BD59-A6C34878D82A}">
                    <a16:rowId xmlns:a16="http://schemas.microsoft.com/office/drawing/2014/main" val="10001"/>
                  </a:ext>
                </a:extLst>
              </a:tr>
              <a:tr h="291604">
                <a:tc>
                  <a:txBody>
                    <a:bodyPr/>
                    <a:lstStyle/>
                    <a:p>
                      <a:pPr algn="l" fontAlgn="t"/>
                      <a:r>
                        <a:rPr lang="en-US" sz="900" dirty="0">
                          <a:effectLst/>
                          <a:hlinkClick r:id="rId9"/>
                        </a:rPr>
                        <a:t>&lt;</a:t>
                      </a:r>
                      <a:r>
                        <a:rPr lang="en-US" sz="900" dirty="0" err="1">
                          <a:effectLst/>
                          <a:hlinkClick r:id="rId9"/>
                        </a:rPr>
                        <a:t>i</a:t>
                      </a:r>
                      <a:r>
                        <a:rPr lang="en-US" sz="900" dirty="0">
                          <a:effectLst/>
                          <a:hlinkClick r:id="rId9"/>
                        </a:rPr>
                        <a:t>&gt;</a:t>
                      </a:r>
                      <a:endParaRPr lang="en-US" sz="900" dirty="0">
                        <a:effectLst/>
                      </a:endParaRPr>
                    </a:p>
                  </a:txBody>
                  <a:tcPr marL="36181" marR="36181" marT="36181" marB="36181">
                    <a:lnL>
                      <a:noFill/>
                    </a:lnL>
                    <a:lnR>
                      <a:noFill/>
                    </a:lnR>
                    <a:lnT>
                      <a:noFill/>
                    </a:lnT>
                    <a:lnB>
                      <a:noFill/>
                    </a:lnB>
                    <a:solidFill>
                      <a:srgbClr val="F1F1F1"/>
                    </a:solidFill>
                  </a:tcPr>
                </a:tc>
                <a:tc>
                  <a:txBody>
                    <a:bodyPr/>
                    <a:lstStyle/>
                    <a:p>
                      <a:pPr algn="l" fontAlgn="t"/>
                      <a:r>
                        <a:rPr lang="en-US" sz="900">
                          <a:effectLst/>
                        </a:rPr>
                        <a:t>Defines italic text</a:t>
                      </a:r>
                    </a:p>
                  </a:txBody>
                  <a:tcPr marL="36181" marR="36181" marT="36181" marB="36181">
                    <a:lnL>
                      <a:noFill/>
                    </a:lnL>
                    <a:lnR>
                      <a:noFill/>
                    </a:lnR>
                    <a:lnT>
                      <a:noFill/>
                    </a:lnT>
                    <a:lnB>
                      <a:noFill/>
                    </a:lnB>
                    <a:solidFill>
                      <a:srgbClr val="F1F1F1"/>
                    </a:solidFill>
                  </a:tcPr>
                </a:tc>
                <a:extLst>
                  <a:ext uri="{0D108BD9-81ED-4DB2-BD59-A6C34878D82A}">
                    <a16:rowId xmlns:a16="http://schemas.microsoft.com/office/drawing/2014/main" val="10002"/>
                  </a:ext>
                </a:extLst>
              </a:tr>
              <a:tr h="291604">
                <a:tc>
                  <a:txBody>
                    <a:bodyPr/>
                    <a:lstStyle/>
                    <a:p>
                      <a:pPr algn="l" fontAlgn="t"/>
                      <a:r>
                        <a:rPr lang="en-US" sz="900" dirty="0">
                          <a:effectLst/>
                          <a:hlinkClick r:id="rId10"/>
                        </a:rPr>
                        <a:t>&lt;small&gt;</a:t>
                      </a:r>
                      <a:endParaRPr lang="en-US" sz="900" dirty="0">
                        <a:effectLst/>
                      </a:endParaRPr>
                    </a:p>
                  </a:txBody>
                  <a:tcPr marL="36181" marR="36181" marT="36181" marB="36181">
                    <a:lnL>
                      <a:noFill/>
                    </a:lnL>
                    <a:lnR>
                      <a:noFill/>
                    </a:lnR>
                    <a:lnT>
                      <a:noFill/>
                    </a:lnT>
                    <a:lnB>
                      <a:noFill/>
                    </a:lnB>
                    <a:solidFill>
                      <a:srgbClr val="FFFFFF"/>
                    </a:solidFill>
                  </a:tcPr>
                </a:tc>
                <a:tc>
                  <a:txBody>
                    <a:bodyPr/>
                    <a:lstStyle/>
                    <a:p>
                      <a:pPr algn="l" fontAlgn="t"/>
                      <a:r>
                        <a:rPr lang="en-US" sz="900">
                          <a:effectLst/>
                        </a:rPr>
                        <a:t>Defines smaller text</a:t>
                      </a:r>
                    </a:p>
                  </a:txBody>
                  <a:tcPr marL="36181" marR="36181" marT="36181" marB="36181">
                    <a:lnL>
                      <a:noFill/>
                    </a:lnL>
                    <a:lnR>
                      <a:noFill/>
                    </a:lnR>
                    <a:lnT>
                      <a:noFill/>
                    </a:lnT>
                    <a:lnB>
                      <a:noFill/>
                    </a:lnB>
                    <a:solidFill>
                      <a:srgbClr val="FFFFFF"/>
                    </a:solidFill>
                  </a:tcPr>
                </a:tc>
                <a:extLst>
                  <a:ext uri="{0D108BD9-81ED-4DB2-BD59-A6C34878D82A}">
                    <a16:rowId xmlns:a16="http://schemas.microsoft.com/office/drawing/2014/main" val="10003"/>
                  </a:ext>
                </a:extLst>
              </a:tr>
              <a:tr h="291604">
                <a:tc>
                  <a:txBody>
                    <a:bodyPr/>
                    <a:lstStyle/>
                    <a:p>
                      <a:pPr algn="l" fontAlgn="t"/>
                      <a:r>
                        <a:rPr lang="en-US" sz="900" dirty="0">
                          <a:effectLst/>
                          <a:hlinkClick r:id="rId11"/>
                        </a:rPr>
                        <a:t>&lt;strong&gt;</a:t>
                      </a:r>
                      <a:endParaRPr lang="en-US" sz="900" dirty="0">
                        <a:effectLst/>
                      </a:endParaRPr>
                    </a:p>
                  </a:txBody>
                  <a:tcPr marL="36181" marR="36181" marT="36181" marB="36181">
                    <a:lnL>
                      <a:noFill/>
                    </a:lnL>
                    <a:lnR>
                      <a:noFill/>
                    </a:lnR>
                    <a:lnT>
                      <a:noFill/>
                    </a:lnT>
                    <a:lnB>
                      <a:noFill/>
                    </a:lnB>
                    <a:solidFill>
                      <a:srgbClr val="F1F1F1"/>
                    </a:solidFill>
                  </a:tcPr>
                </a:tc>
                <a:tc>
                  <a:txBody>
                    <a:bodyPr/>
                    <a:lstStyle/>
                    <a:p>
                      <a:pPr algn="l" fontAlgn="t"/>
                      <a:r>
                        <a:rPr lang="en-US" sz="900">
                          <a:effectLst/>
                        </a:rPr>
                        <a:t>Defines important text</a:t>
                      </a:r>
                    </a:p>
                  </a:txBody>
                  <a:tcPr marL="36181" marR="36181" marT="36181" marB="36181">
                    <a:lnL>
                      <a:noFill/>
                    </a:lnL>
                    <a:lnR>
                      <a:noFill/>
                    </a:lnR>
                    <a:lnT>
                      <a:noFill/>
                    </a:lnT>
                    <a:lnB>
                      <a:noFill/>
                    </a:lnB>
                    <a:solidFill>
                      <a:srgbClr val="F1F1F1"/>
                    </a:solidFill>
                  </a:tcPr>
                </a:tc>
                <a:extLst>
                  <a:ext uri="{0D108BD9-81ED-4DB2-BD59-A6C34878D82A}">
                    <a16:rowId xmlns:a16="http://schemas.microsoft.com/office/drawing/2014/main" val="10004"/>
                  </a:ext>
                </a:extLst>
              </a:tr>
              <a:tr h="291604">
                <a:tc>
                  <a:txBody>
                    <a:bodyPr/>
                    <a:lstStyle/>
                    <a:p>
                      <a:pPr algn="l" fontAlgn="t"/>
                      <a:r>
                        <a:rPr lang="en-US" sz="900" dirty="0">
                          <a:effectLst/>
                          <a:hlinkClick r:id="rId12"/>
                        </a:rPr>
                        <a:t>&lt;sub&gt;</a:t>
                      </a:r>
                      <a:endParaRPr lang="en-US" sz="900" dirty="0">
                        <a:effectLst/>
                      </a:endParaRPr>
                    </a:p>
                  </a:txBody>
                  <a:tcPr marL="36181" marR="36181" marT="36181" marB="36181">
                    <a:lnL>
                      <a:noFill/>
                    </a:lnL>
                    <a:lnR>
                      <a:noFill/>
                    </a:lnR>
                    <a:lnT>
                      <a:noFill/>
                    </a:lnT>
                    <a:lnB>
                      <a:noFill/>
                    </a:lnB>
                    <a:solidFill>
                      <a:srgbClr val="FFFFFF"/>
                    </a:solidFill>
                  </a:tcPr>
                </a:tc>
                <a:tc>
                  <a:txBody>
                    <a:bodyPr/>
                    <a:lstStyle/>
                    <a:p>
                      <a:pPr algn="l" fontAlgn="t"/>
                      <a:r>
                        <a:rPr lang="en-US" sz="900">
                          <a:effectLst/>
                        </a:rPr>
                        <a:t>Defines subscripted text</a:t>
                      </a:r>
                    </a:p>
                  </a:txBody>
                  <a:tcPr marL="36181" marR="36181" marT="36181" marB="36181">
                    <a:lnL>
                      <a:noFill/>
                    </a:lnL>
                    <a:lnR>
                      <a:noFill/>
                    </a:lnR>
                    <a:lnT>
                      <a:noFill/>
                    </a:lnT>
                    <a:lnB>
                      <a:noFill/>
                    </a:lnB>
                    <a:solidFill>
                      <a:srgbClr val="FFFFFF"/>
                    </a:solidFill>
                  </a:tcPr>
                </a:tc>
                <a:extLst>
                  <a:ext uri="{0D108BD9-81ED-4DB2-BD59-A6C34878D82A}">
                    <a16:rowId xmlns:a16="http://schemas.microsoft.com/office/drawing/2014/main" val="10005"/>
                  </a:ext>
                </a:extLst>
              </a:tr>
              <a:tr h="291604">
                <a:tc>
                  <a:txBody>
                    <a:bodyPr/>
                    <a:lstStyle/>
                    <a:p>
                      <a:pPr algn="l" fontAlgn="t"/>
                      <a:r>
                        <a:rPr lang="en-US" sz="900" dirty="0">
                          <a:effectLst/>
                          <a:hlinkClick r:id="rId13"/>
                        </a:rPr>
                        <a:t>&lt;sup&gt;</a:t>
                      </a:r>
                      <a:endParaRPr lang="en-US" sz="900" dirty="0">
                        <a:effectLst/>
                      </a:endParaRPr>
                    </a:p>
                  </a:txBody>
                  <a:tcPr marL="36181" marR="36181" marT="36181" marB="36181">
                    <a:lnL>
                      <a:noFill/>
                    </a:lnL>
                    <a:lnR>
                      <a:noFill/>
                    </a:lnR>
                    <a:lnT>
                      <a:noFill/>
                    </a:lnT>
                    <a:lnB>
                      <a:noFill/>
                    </a:lnB>
                    <a:solidFill>
                      <a:srgbClr val="F1F1F1"/>
                    </a:solidFill>
                  </a:tcPr>
                </a:tc>
                <a:tc>
                  <a:txBody>
                    <a:bodyPr/>
                    <a:lstStyle/>
                    <a:p>
                      <a:pPr algn="l" fontAlgn="t"/>
                      <a:r>
                        <a:rPr lang="en-US" sz="900">
                          <a:effectLst/>
                        </a:rPr>
                        <a:t>Defines superscripted text</a:t>
                      </a:r>
                    </a:p>
                  </a:txBody>
                  <a:tcPr marL="36181" marR="36181" marT="36181" marB="36181">
                    <a:lnL>
                      <a:noFill/>
                    </a:lnL>
                    <a:lnR>
                      <a:noFill/>
                    </a:lnR>
                    <a:lnT>
                      <a:noFill/>
                    </a:lnT>
                    <a:lnB>
                      <a:noFill/>
                    </a:lnB>
                    <a:solidFill>
                      <a:srgbClr val="F1F1F1"/>
                    </a:solidFill>
                  </a:tcPr>
                </a:tc>
                <a:extLst>
                  <a:ext uri="{0D108BD9-81ED-4DB2-BD59-A6C34878D82A}">
                    <a16:rowId xmlns:a16="http://schemas.microsoft.com/office/drawing/2014/main" val="10006"/>
                  </a:ext>
                </a:extLst>
              </a:tr>
              <a:tr h="291604">
                <a:tc>
                  <a:txBody>
                    <a:bodyPr/>
                    <a:lstStyle/>
                    <a:p>
                      <a:pPr algn="l" fontAlgn="t"/>
                      <a:r>
                        <a:rPr lang="en-US" sz="900" dirty="0">
                          <a:effectLst/>
                          <a:hlinkClick r:id="rId14"/>
                        </a:rPr>
                        <a:t>&lt;ins&gt;</a:t>
                      </a:r>
                      <a:endParaRPr lang="en-US" sz="900" dirty="0">
                        <a:effectLst/>
                      </a:endParaRPr>
                    </a:p>
                  </a:txBody>
                  <a:tcPr marL="36181" marR="36181" marT="36181" marB="36181">
                    <a:lnL>
                      <a:noFill/>
                    </a:lnL>
                    <a:lnR>
                      <a:noFill/>
                    </a:lnR>
                    <a:lnT>
                      <a:noFill/>
                    </a:lnT>
                    <a:lnB>
                      <a:noFill/>
                    </a:lnB>
                    <a:solidFill>
                      <a:srgbClr val="FFFFFF"/>
                    </a:solidFill>
                  </a:tcPr>
                </a:tc>
                <a:tc>
                  <a:txBody>
                    <a:bodyPr/>
                    <a:lstStyle/>
                    <a:p>
                      <a:pPr algn="l" fontAlgn="t"/>
                      <a:r>
                        <a:rPr lang="en-US" sz="900">
                          <a:effectLst/>
                        </a:rPr>
                        <a:t>Defines inserted text</a:t>
                      </a:r>
                    </a:p>
                  </a:txBody>
                  <a:tcPr marL="36181" marR="36181" marT="36181" marB="36181">
                    <a:lnL>
                      <a:noFill/>
                    </a:lnL>
                    <a:lnR>
                      <a:noFill/>
                    </a:lnR>
                    <a:lnT>
                      <a:noFill/>
                    </a:lnT>
                    <a:lnB>
                      <a:noFill/>
                    </a:lnB>
                    <a:solidFill>
                      <a:srgbClr val="FFFFFF"/>
                    </a:solidFill>
                  </a:tcPr>
                </a:tc>
                <a:extLst>
                  <a:ext uri="{0D108BD9-81ED-4DB2-BD59-A6C34878D82A}">
                    <a16:rowId xmlns:a16="http://schemas.microsoft.com/office/drawing/2014/main" val="10007"/>
                  </a:ext>
                </a:extLst>
              </a:tr>
              <a:tr h="291604">
                <a:tc>
                  <a:txBody>
                    <a:bodyPr/>
                    <a:lstStyle/>
                    <a:p>
                      <a:pPr algn="l" fontAlgn="t"/>
                      <a:r>
                        <a:rPr lang="en-US" sz="900" dirty="0">
                          <a:effectLst/>
                          <a:hlinkClick r:id="rId15"/>
                        </a:rPr>
                        <a:t>&lt;del&gt;</a:t>
                      </a:r>
                      <a:endParaRPr lang="en-US" sz="900" dirty="0">
                        <a:effectLst/>
                      </a:endParaRPr>
                    </a:p>
                  </a:txBody>
                  <a:tcPr marL="36181" marR="36181" marT="36181" marB="36181">
                    <a:lnL>
                      <a:noFill/>
                    </a:lnL>
                    <a:lnR>
                      <a:noFill/>
                    </a:lnR>
                    <a:lnT>
                      <a:noFill/>
                    </a:lnT>
                    <a:lnB>
                      <a:noFill/>
                    </a:lnB>
                    <a:solidFill>
                      <a:srgbClr val="F1F1F1"/>
                    </a:solidFill>
                  </a:tcPr>
                </a:tc>
                <a:tc>
                  <a:txBody>
                    <a:bodyPr/>
                    <a:lstStyle/>
                    <a:p>
                      <a:pPr algn="l" fontAlgn="t"/>
                      <a:r>
                        <a:rPr lang="en-US" sz="900">
                          <a:effectLst/>
                        </a:rPr>
                        <a:t>Defines deleted text</a:t>
                      </a:r>
                    </a:p>
                  </a:txBody>
                  <a:tcPr marL="36181" marR="36181" marT="36181" marB="36181">
                    <a:lnL>
                      <a:noFill/>
                    </a:lnL>
                    <a:lnR>
                      <a:noFill/>
                    </a:lnR>
                    <a:lnT>
                      <a:noFill/>
                    </a:lnT>
                    <a:lnB>
                      <a:noFill/>
                    </a:lnB>
                    <a:solidFill>
                      <a:srgbClr val="F1F1F1"/>
                    </a:solidFill>
                  </a:tcPr>
                </a:tc>
                <a:extLst>
                  <a:ext uri="{0D108BD9-81ED-4DB2-BD59-A6C34878D82A}">
                    <a16:rowId xmlns:a16="http://schemas.microsoft.com/office/drawing/2014/main" val="10008"/>
                  </a:ext>
                </a:extLst>
              </a:tr>
              <a:tr h="291604">
                <a:tc>
                  <a:txBody>
                    <a:bodyPr/>
                    <a:lstStyle/>
                    <a:p>
                      <a:pPr algn="l" fontAlgn="t"/>
                      <a:r>
                        <a:rPr lang="en-US" sz="900" dirty="0">
                          <a:effectLst/>
                          <a:hlinkClick r:id="rId16"/>
                        </a:rPr>
                        <a:t>&lt;mark&gt;</a:t>
                      </a:r>
                      <a:endParaRPr lang="en-US" sz="900" dirty="0">
                        <a:effectLst/>
                      </a:endParaRPr>
                    </a:p>
                  </a:txBody>
                  <a:tcPr marL="36181" marR="36181" marT="36181" marB="36181">
                    <a:lnL>
                      <a:noFill/>
                    </a:lnL>
                    <a:lnR>
                      <a:noFill/>
                    </a:lnR>
                    <a:lnT>
                      <a:noFill/>
                    </a:lnT>
                    <a:lnB>
                      <a:noFill/>
                    </a:lnB>
                    <a:solidFill>
                      <a:srgbClr val="FFFFFF"/>
                    </a:solidFill>
                  </a:tcPr>
                </a:tc>
                <a:tc>
                  <a:txBody>
                    <a:bodyPr/>
                    <a:lstStyle/>
                    <a:p>
                      <a:pPr algn="l" fontAlgn="t"/>
                      <a:r>
                        <a:rPr lang="en-US" sz="900" dirty="0">
                          <a:effectLst/>
                        </a:rPr>
                        <a:t>Defines marked/highlighted text</a:t>
                      </a:r>
                    </a:p>
                  </a:txBody>
                  <a:tcPr marL="36181" marR="36181" marT="36181" marB="36181">
                    <a:lnL>
                      <a:noFill/>
                    </a:lnL>
                    <a:lnR>
                      <a:noFill/>
                    </a:lnR>
                    <a:lnT>
                      <a:noFill/>
                    </a:lnT>
                    <a:lnB>
                      <a:noFill/>
                    </a:lnB>
                    <a:solidFill>
                      <a:srgbClr val="FFFFFF"/>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4225831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תגיות בסיסיות</a:t>
            </a:r>
          </a:p>
          <a:p>
            <a:pPr marR="0" lvl="0" algn="r" rtl="1" fontAlgn="auto">
              <a:spcAft>
                <a:spcPts val="0"/>
              </a:spcAft>
              <a:buClr>
                <a:srgbClr val="AA2B1E"/>
              </a:buClr>
              <a:buSzPct val="85000"/>
              <a:tabLst/>
              <a:defRPr/>
            </a:pPr>
            <a:r>
              <a:rPr lang="he-IL" b="1" dirty="0"/>
              <a:t>טבלאות</a:t>
            </a:r>
          </a:p>
          <a:p>
            <a:pPr marR="0" lvl="0" algn="r" rtl="1" fontAlgn="auto">
              <a:spcAft>
                <a:spcPts val="0"/>
              </a:spcAft>
              <a:buClr>
                <a:srgbClr val="AA2B1E"/>
              </a:buClr>
              <a:buSzPct val="85000"/>
              <a:tabLst/>
              <a:defRPr/>
            </a:pPr>
            <a:r>
              <a:rPr lang="he-IL" dirty="0"/>
              <a:t>במקרים רבים נרצה להציג רשימת נתונים (למשל רשימת אנשי קשר) בטבלה.</a:t>
            </a:r>
            <a:endParaRPr lang="ru-RU" dirty="0"/>
          </a:p>
          <a:p>
            <a:pPr marR="0" lvl="0" algn="r" rtl="1" fontAlgn="auto">
              <a:spcAft>
                <a:spcPts val="0"/>
              </a:spcAft>
              <a:buClr>
                <a:srgbClr val="AA2B1E"/>
              </a:buClr>
              <a:buSzPct val="85000"/>
              <a:tabLst/>
              <a:defRPr/>
            </a:pPr>
            <a:r>
              <a:rPr lang="he-IL" dirty="0"/>
              <a:t>מפתחי אתרים רבים השתמשו בעבר לטבלאות על מנת להגדיר את מבנה הדפים שלהם. זהו אינו השימוש הנכון בטבלאות והוא פוגע במראה האתר ובדירוגו במנועי חיפוש.</a:t>
            </a:r>
          </a:p>
          <a:p>
            <a:pPr marR="0" lvl="0" algn="r" rtl="1" fontAlgn="auto">
              <a:spcAft>
                <a:spcPts val="0"/>
              </a:spcAft>
              <a:buClr>
                <a:srgbClr val="AA2B1E"/>
              </a:buClr>
              <a:buSzPct val="85000"/>
              <a:tabLst/>
              <a:defRPr/>
            </a:pPr>
            <a:r>
              <a:rPr lang="he-IL" dirty="0"/>
              <a:t>הגדרה בסיסית של טבלה</a:t>
            </a:r>
          </a:p>
          <a:p>
            <a:pPr marR="0" lvl="0" algn="l" fontAlgn="auto">
              <a:spcAft>
                <a:spcPts val="0"/>
              </a:spcAft>
              <a:buClr>
                <a:srgbClr val="AA2B1E"/>
              </a:buClr>
              <a:buSzPct val="85000"/>
              <a:tabLst/>
              <a:defRPr/>
            </a:pPr>
            <a:endParaRPr lang="he-IL"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094023" y="3185552"/>
            <a:ext cx="1875004" cy="18750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8CCEB19-1E44-7C86-4345-E7B34347417E}"/>
              </a:ext>
            </a:extLst>
          </p:cNvPr>
          <p:cNvPicPr>
            <a:picLocks noChangeAspect="1" noChangeArrowheads="1"/>
          </p:cNvPicPr>
          <p:nvPr/>
        </p:nvPicPr>
        <p:blipFill>
          <a:blip r:embed="rId7"/>
          <a:srcRect/>
          <a:stretch/>
        </p:blipFill>
        <p:spPr bwMode="auto">
          <a:xfrm>
            <a:off x="3082497" y="2104144"/>
            <a:ext cx="2857500" cy="952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DE2B2B9-C3D7-46D6-EA19-F05A13939735}"/>
              </a:ext>
            </a:extLst>
          </p:cNvPr>
          <p:cNvSpPr txBox="1"/>
          <p:nvPr/>
        </p:nvSpPr>
        <p:spPr>
          <a:xfrm>
            <a:off x="4223884" y="3604207"/>
            <a:ext cx="2512533" cy="3231654"/>
          </a:xfrm>
          <a:prstGeom prst="rect">
            <a:avLst/>
          </a:prstGeom>
          <a:noFill/>
        </p:spPr>
        <p:txBody>
          <a:bodyPr wrap="square">
            <a:spAutoFit/>
          </a:bodyPr>
          <a:lstStyle/>
          <a:p>
            <a:pPr marL="0" indent="0" algn="l" rtl="0" fontAlgn="base">
              <a:buNone/>
            </a:pPr>
            <a:r>
              <a:rPr lang="en-US" sz="1200" dirty="0"/>
              <a:t>&lt;table&gt;</a:t>
            </a:r>
          </a:p>
          <a:p>
            <a:pPr marL="0" indent="0" algn="l" rtl="0" fontAlgn="base">
              <a:buNone/>
            </a:pPr>
            <a:r>
              <a:rPr lang="en-US" sz="1200" dirty="0"/>
              <a:t>    &lt;tr&gt;</a:t>
            </a:r>
          </a:p>
          <a:p>
            <a:pPr marL="0" indent="0" algn="l" rtl="0" fontAlgn="base">
              <a:buNone/>
            </a:pPr>
            <a:r>
              <a:rPr lang="en-US" sz="1200" dirty="0"/>
              <a:t>      &lt;td&gt;</a:t>
            </a:r>
            <a:r>
              <a:rPr lang="he-IL" sz="1200" dirty="0"/>
              <a:t> שורה 1, תא 1</a:t>
            </a:r>
            <a:r>
              <a:rPr lang="en-US" sz="1200" dirty="0"/>
              <a:t>&lt;/td&gt;</a:t>
            </a:r>
          </a:p>
          <a:p>
            <a:pPr marL="0" indent="0" algn="l" rtl="0" fontAlgn="base">
              <a:buNone/>
            </a:pPr>
            <a:r>
              <a:rPr lang="en-US" sz="1200" dirty="0"/>
              <a:t>      &lt;td&gt;</a:t>
            </a:r>
            <a:r>
              <a:rPr lang="he-IL" sz="1200" dirty="0"/>
              <a:t>שורה 1, תא 2</a:t>
            </a:r>
            <a:r>
              <a:rPr lang="en-US" sz="1200" dirty="0"/>
              <a:t> &lt;/td&gt;</a:t>
            </a:r>
          </a:p>
          <a:p>
            <a:pPr marL="0" indent="0" algn="l" rtl="0" fontAlgn="base">
              <a:buNone/>
            </a:pPr>
            <a:r>
              <a:rPr lang="en-US" sz="1200" dirty="0"/>
              <a:t>      &lt;td&gt;</a:t>
            </a:r>
            <a:r>
              <a:rPr lang="he-IL" sz="1200" dirty="0"/>
              <a:t>שורה 1, תא 3</a:t>
            </a:r>
            <a:r>
              <a:rPr lang="en-US" sz="1200" dirty="0"/>
              <a:t> &lt;/td&gt;</a:t>
            </a:r>
          </a:p>
          <a:p>
            <a:pPr marL="0" indent="0" algn="l" rtl="0" fontAlgn="base">
              <a:buNone/>
            </a:pPr>
            <a:r>
              <a:rPr lang="en-US" sz="1200" dirty="0"/>
              <a:t>    &lt;/tr&gt;</a:t>
            </a:r>
          </a:p>
          <a:p>
            <a:pPr marL="0" indent="0" algn="l" rtl="0" fontAlgn="base">
              <a:buNone/>
            </a:pPr>
            <a:r>
              <a:rPr lang="en-US" sz="1200" dirty="0"/>
              <a:t>    &lt;tr&gt;</a:t>
            </a:r>
          </a:p>
          <a:p>
            <a:pPr marL="0" indent="0" algn="l" rtl="0" fontAlgn="base">
              <a:buNone/>
            </a:pPr>
            <a:r>
              <a:rPr lang="en-US" sz="1200" dirty="0"/>
              <a:t>      &lt;td&gt;</a:t>
            </a:r>
            <a:r>
              <a:rPr lang="he-IL" sz="1200" dirty="0"/>
              <a:t>שורה 2, תא 1</a:t>
            </a:r>
            <a:r>
              <a:rPr lang="en-US" sz="1200" dirty="0"/>
              <a:t> &lt;/td&gt;</a:t>
            </a:r>
          </a:p>
          <a:p>
            <a:pPr marL="0" indent="0" algn="l" rtl="0" fontAlgn="base">
              <a:buNone/>
            </a:pPr>
            <a:r>
              <a:rPr lang="en-US" sz="1200" dirty="0"/>
              <a:t>      &lt;td&gt;</a:t>
            </a:r>
            <a:r>
              <a:rPr lang="he-IL" sz="1200" dirty="0"/>
              <a:t>שורה 2, תא 2</a:t>
            </a:r>
            <a:r>
              <a:rPr lang="en-US" sz="1200" dirty="0"/>
              <a:t> &lt;/td&gt;</a:t>
            </a:r>
          </a:p>
          <a:p>
            <a:pPr marL="0" indent="0" algn="l" rtl="0" fontAlgn="base">
              <a:buNone/>
            </a:pPr>
            <a:r>
              <a:rPr lang="en-US" sz="1200" dirty="0"/>
              <a:t>      &lt;td&gt;</a:t>
            </a:r>
            <a:r>
              <a:rPr lang="he-IL" sz="1200" dirty="0"/>
              <a:t>שורה 2, תא 3</a:t>
            </a:r>
            <a:r>
              <a:rPr lang="en-US" sz="1200" dirty="0"/>
              <a:t> &lt;/td&gt;</a:t>
            </a:r>
          </a:p>
          <a:p>
            <a:pPr marL="0" indent="0" algn="l" rtl="0" fontAlgn="base">
              <a:buNone/>
            </a:pPr>
            <a:r>
              <a:rPr lang="en-US" sz="1200" dirty="0"/>
              <a:t>    &lt;/tr&gt;</a:t>
            </a:r>
          </a:p>
          <a:p>
            <a:pPr marL="0" indent="0" algn="l" rtl="0" fontAlgn="base">
              <a:buNone/>
            </a:pPr>
            <a:r>
              <a:rPr lang="en-US" sz="1200" dirty="0"/>
              <a:t>    &lt;tr&gt;</a:t>
            </a:r>
          </a:p>
          <a:p>
            <a:pPr marL="0" indent="0" algn="l" rtl="0" fontAlgn="base">
              <a:buNone/>
            </a:pPr>
            <a:r>
              <a:rPr lang="en-US" sz="1200" dirty="0"/>
              <a:t>      &lt;td&gt;</a:t>
            </a:r>
            <a:r>
              <a:rPr lang="he-IL" sz="1200" dirty="0"/>
              <a:t>שורה 3, תא 1</a:t>
            </a:r>
            <a:r>
              <a:rPr lang="en-US" sz="1200" dirty="0"/>
              <a:t> &lt;/td&gt;</a:t>
            </a:r>
          </a:p>
          <a:p>
            <a:pPr marL="0" indent="0" algn="l" rtl="0" fontAlgn="base">
              <a:buNone/>
            </a:pPr>
            <a:r>
              <a:rPr lang="en-US" sz="1200" dirty="0"/>
              <a:t>      &lt;td&gt;</a:t>
            </a:r>
            <a:r>
              <a:rPr lang="he-IL" sz="1200" dirty="0"/>
              <a:t>שורה 3, תא 2</a:t>
            </a:r>
            <a:r>
              <a:rPr lang="en-US" sz="1200" dirty="0"/>
              <a:t> &lt;/td&gt;</a:t>
            </a:r>
          </a:p>
          <a:p>
            <a:pPr marL="0" indent="0" algn="l" rtl="0" fontAlgn="base">
              <a:buNone/>
            </a:pPr>
            <a:r>
              <a:rPr lang="en-US" sz="1200" dirty="0"/>
              <a:t>      &lt;td&gt;</a:t>
            </a:r>
            <a:r>
              <a:rPr lang="he-IL" sz="1200" dirty="0"/>
              <a:t>שורה 3, תא 3</a:t>
            </a:r>
            <a:r>
              <a:rPr lang="en-US" sz="1200" dirty="0"/>
              <a:t> &lt;/td&gt;</a:t>
            </a:r>
          </a:p>
          <a:p>
            <a:pPr marL="0" indent="0" algn="l" rtl="0" fontAlgn="base">
              <a:buNone/>
            </a:pPr>
            <a:r>
              <a:rPr lang="en-US" sz="1200" dirty="0"/>
              <a:t>    &lt;/tr&gt;</a:t>
            </a:r>
          </a:p>
          <a:p>
            <a:pPr marL="0" indent="0" algn="l" rtl="0" fontAlgn="base">
              <a:buNone/>
            </a:pPr>
            <a:r>
              <a:rPr lang="en-US" sz="1200" dirty="0"/>
              <a:t>  &lt;/table&gt;</a:t>
            </a:r>
            <a:endParaRPr lang="LID4096" sz="1200" dirty="0"/>
          </a:p>
        </p:txBody>
      </p:sp>
    </p:spTree>
    <p:extLst>
      <p:ext uri="{BB962C8B-B14F-4D97-AF65-F5344CB8AC3E}">
        <p14:creationId xmlns:p14="http://schemas.microsoft.com/office/powerpoint/2010/main" val="6931842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תגיות בסיסיות</a:t>
            </a:r>
          </a:p>
          <a:p>
            <a:pPr marL="0" indent="0" algn="r" rtl="1" fontAlgn="base">
              <a:buNone/>
            </a:pPr>
            <a:r>
              <a:rPr lang="he-IL" b="1" dirty="0"/>
              <a:t>הגדרת טבלה</a:t>
            </a:r>
          </a:p>
          <a:p>
            <a:pPr marL="0" indent="0" algn="r" rtl="1" fontAlgn="base">
              <a:buNone/>
            </a:pPr>
            <a:r>
              <a:rPr lang="he-IL" dirty="0"/>
              <a:t>הגדרת הטבלה תעשה ע”י שימוש בתגית </a:t>
            </a:r>
            <a:r>
              <a:rPr lang="en-US" dirty="0"/>
              <a:t>&lt;table&gt;</a:t>
            </a:r>
            <a:r>
              <a:rPr lang="he-IL" dirty="0"/>
              <a:t> ובתוכה נגדיר את השורות והעמודות.</a:t>
            </a:r>
          </a:p>
          <a:p>
            <a:pPr marL="0" indent="0" algn="r" rtl="1" fontAlgn="base">
              <a:buNone/>
            </a:pPr>
            <a:r>
              <a:rPr lang="he-IL" dirty="0"/>
              <a:t>בתוך הגדרת הטבלה, נגדיר שורה </a:t>
            </a:r>
            <a:r>
              <a:rPr lang="he-IL" dirty="0" err="1"/>
              <a:t>שורה</a:t>
            </a:r>
            <a:r>
              <a:rPr lang="he-IL" dirty="0"/>
              <a:t>. כל שורה מוגדרת בין התגיות </a:t>
            </a:r>
            <a:r>
              <a:rPr lang="en-US" dirty="0"/>
              <a:t>&lt;tr&gt;</a:t>
            </a:r>
            <a:r>
              <a:rPr lang="he-IL" dirty="0"/>
              <a:t> ל- &lt;</a:t>
            </a:r>
            <a:r>
              <a:rPr lang="en-US" dirty="0"/>
              <a:t>&lt;/tr</a:t>
            </a:r>
            <a:r>
              <a:rPr lang="he-IL" dirty="0"/>
              <a:t>.</a:t>
            </a:r>
            <a:endParaRPr lang="en-US" dirty="0"/>
          </a:p>
          <a:p>
            <a:pPr marL="0" indent="0" algn="r" rtl="1" fontAlgn="base">
              <a:buNone/>
            </a:pPr>
            <a:r>
              <a:rPr lang="he-IL" dirty="0"/>
              <a:t>עבור כל שורה, נתוני התאים מוגדרים בין התגיות </a:t>
            </a:r>
            <a:r>
              <a:rPr lang="en-US" dirty="0"/>
              <a:t>td&gt;</a:t>
            </a:r>
            <a:r>
              <a:rPr lang="he-IL" dirty="0"/>
              <a:t>&gt; ל- </a:t>
            </a:r>
            <a:r>
              <a:rPr lang="en-US" dirty="0"/>
              <a:t>&lt;/td/&gt;</a:t>
            </a:r>
            <a:r>
              <a:rPr lang="he-IL" dirty="0"/>
              <a:t>.</a:t>
            </a:r>
          </a:p>
          <a:p>
            <a:pPr marL="0" indent="0" algn="r" rtl="1" fontAlgn="base">
              <a:buNone/>
            </a:pPr>
            <a:endParaRPr lang="he-IL" dirty="0"/>
          </a:p>
          <a:p>
            <a:pPr marL="0" indent="0" algn="r" rtl="1" fontAlgn="base">
              <a:buNone/>
            </a:pPr>
            <a:r>
              <a:rPr lang="he-IL" b="1" dirty="0"/>
              <a:t>עיצוב טבלאות</a:t>
            </a:r>
          </a:p>
          <a:p>
            <a:pPr marL="0" indent="0" algn="r" rtl="1" fontAlgn="base">
              <a:buNone/>
            </a:pPr>
            <a:r>
              <a:rPr lang="he-IL" dirty="0"/>
              <a:t>עיצוב טבלאות יעשה ע”י שימוש ב-</a:t>
            </a:r>
            <a:r>
              <a:rPr lang="en-US" dirty="0"/>
              <a:t>CSS</a:t>
            </a:r>
            <a:r>
              <a:rPr lang="he-IL" dirty="0"/>
              <a:t> בלבד, אולם פעמים רבות בשלב בניית הדף, נרצה לראות את הטבלה בבירור. לשם כך נשתמש במאפיין </a:t>
            </a:r>
            <a:r>
              <a:rPr lang="en-US" dirty="0"/>
              <a:t>border</a:t>
            </a:r>
            <a:r>
              <a:rPr lang="he-IL" dirty="0"/>
              <a:t>.</a:t>
            </a:r>
          </a:p>
          <a:p>
            <a:pPr marL="0" indent="0" algn="r" rtl="1" fontAlgn="base">
              <a:buNone/>
            </a:pPr>
            <a:endParaRPr lang="he-IL" dirty="0"/>
          </a:p>
          <a:p>
            <a:pPr marL="0" indent="0" algn="r" rtl="1" fontAlgn="base">
              <a:buNone/>
            </a:pPr>
            <a:r>
              <a:rPr lang="en-US" dirty="0"/>
              <a:t>&lt;table </a:t>
            </a:r>
            <a:r>
              <a:rPr lang="en-US" b="1" dirty="0"/>
              <a:t>border="1"</a:t>
            </a:r>
            <a:r>
              <a:rPr lang="en-US" dirty="0"/>
              <a:t>&gt;</a:t>
            </a:r>
            <a:br>
              <a:rPr lang="en-US" dirty="0"/>
            </a:br>
            <a:r>
              <a:rPr lang="en-US" dirty="0"/>
              <a:t>...</a:t>
            </a:r>
            <a:br>
              <a:rPr lang="en-US" dirty="0"/>
            </a:br>
            <a:r>
              <a:rPr lang="en-US" dirty="0"/>
              <a:t>&lt;/table&gt;</a:t>
            </a:r>
            <a:endParaRPr lang="he-IL"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094023" y="3185552"/>
            <a:ext cx="1875004" cy="187500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B9B7F7E-7CDD-CCEB-821A-D29CAFC21DA4}"/>
              </a:ext>
            </a:extLst>
          </p:cNvPr>
          <p:cNvPicPr>
            <a:picLocks noChangeAspect="1" noChangeArrowheads="1"/>
          </p:cNvPicPr>
          <p:nvPr/>
        </p:nvPicPr>
        <p:blipFill>
          <a:blip r:embed="rId7"/>
          <a:srcRect/>
          <a:stretch/>
        </p:blipFill>
        <p:spPr bwMode="auto">
          <a:xfrm>
            <a:off x="3238500" y="2301293"/>
            <a:ext cx="28575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70394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300" b="1" dirty="0">
                <a:solidFill>
                  <a:srgbClr val="92D050"/>
                </a:solidFill>
                <a:latin typeface="Arial" panose="020B0604020202020204" pitchFamily="34" charset="0"/>
                <a:cs typeface="Arial" panose="020B0604020202020204" pitchFamily="34" charset="0"/>
              </a:rPr>
              <a:t>תגיות בסיסיות</a:t>
            </a:r>
          </a:p>
          <a:p>
            <a:pPr marL="0" indent="0" algn="r" rtl="1">
              <a:buNone/>
            </a:pPr>
            <a:r>
              <a:rPr lang="he-IL" b="1" dirty="0"/>
              <a:t>מסגרות &lt;</a:t>
            </a:r>
            <a:r>
              <a:rPr lang="en-US" b="1" dirty="0"/>
              <a:t>&lt;iframe</a:t>
            </a:r>
            <a:endParaRPr lang="he-IL" b="1" dirty="0"/>
          </a:p>
          <a:p>
            <a:pPr marL="0" indent="0" algn="l">
              <a:buNone/>
            </a:pPr>
            <a:r>
              <a:rPr lang="en-US" dirty="0"/>
              <a:t>&lt;iframe src= "http://ynet.co.il" width="200" height="200"&gt;&lt;/iframe&gt;</a:t>
            </a:r>
          </a:p>
          <a:p>
            <a:pPr marL="0" indent="0" algn="r" rtl="1">
              <a:buNone/>
            </a:pPr>
            <a:r>
              <a:rPr lang="he-IL" dirty="0"/>
              <a:t>מסגרות מאשפרות להכניס דף אחד לתוך דף שני.</a:t>
            </a:r>
          </a:p>
          <a:p>
            <a:pPr marL="0" indent="0" algn="l" rtl="1">
              <a:buNone/>
            </a:pPr>
            <a:endParaRPr lang="he-IL" dirty="0"/>
          </a:p>
          <a:p>
            <a:pPr marL="0" indent="0" algn="r" rtl="1">
              <a:buNone/>
            </a:pPr>
            <a:r>
              <a:rPr lang="he-IL" b="1" u="sng" dirty="0"/>
              <a:t>מאפיינים:</a:t>
            </a:r>
          </a:p>
          <a:p>
            <a:pPr algn="r" rtl="1"/>
            <a:r>
              <a:rPr lang="en-US" b="1" dirty="0"/>
              <a:t>src</a:t>
            </a:r>
            <a:r>
              <a:rPr lang="en-US" dirty="0"/>
              <a:t> </a:t>
            </a:r>
            <a:r>
              <a:rPr lang="he-IL" dirty="0"/>
              <a:t> מציין את קובץ ה-</a:t>
            </a:r>
            <a:r>
              <a:rPr lang="en-US" dirty="0"/>
              <a:t>HTML </a:t>
            </a:r>
            <a:r>
              <a:rPr lang="he-IL" dirty="0"/>
              <a:t> שהמסגרת תכיל.</a:t>
            </a:r>
          </a:p>
          <a:p>
            <a:pPr algn="r" rtl="1"/>
            <a:r>
              <a:rPr lang="en-US" b="1" dirty="0"/>
              <a:t>name</a:t>
            </a:r>
            <a:r>
              <a:rPr lang="en-US" dirty="0"/>
              <a:t> </a:t>
            </a:r>
            <a:r>
              <a:rPr lang="he-IL" dirty="0"/>
              <a:t> מציין את שם המסגרת.</a:t>
            </a:r>
          </a:p>
          <a:p>
            <a:pPr algn="r" rtl="1"/>
            <a:r>
              <a:rPr lang="en-US" b="1" dirty="0"/>
              <a:t>width</a:t>
            </a:r>
            <a:r>
              <a:rPr lang="en-US" dirty="0"/>
              <a:t> </a:t>
            </a:r>
            <a:r>
              <a:rPr lang="he-IL" dirty="0"/>
              <a:t> מציין את הרוחב שהמסגרת תתפוס בדף, מקבל ערך בפיקסלים.</a:t>
            </a:r>
          </a:p>
          <a:p>
            <a:pPr algn="r" rtl="1"/>
            <a:r>
              <a:rPr lang="en-US" b="1" dirty="0"/>
              <a:t>height</a:t>
            </a:r>
            <a:r>
              <a:rPr lang="en-US" dirty="0"/>
              <a:t> </a:t>
            </a:r>
            <a:r>
              <a:rPr lang="he-IL" dirty="0"/>
              <a:t> מציין את הגובה שהמסגרת תתפוס בדף, מקבל ערך בפיקסלים.</a:t>
            </a:r>
            <a:endParaRPr lang="he-IL" b="1" dirty="0"/>
          </a:p>
          <a:p>
            <a:pPr algn="r" rtl="1"/>
            <a:r>
              <a:rPr lang="en-US" b="1" dirty="0"/>
              <a:t>scrolling</a:t>
            </a:r>
            <a:r>
              <a:rPr lang="en-US" dirty="0"/>
              <a:t> </a:t>
            </a:r>
            <a:r>
              <a:rPr lang="he-IL" dirty="0"/>
              <a:t> מציין האם המסגרת תקבל פס גלילה. מקבל את הערכים </a:t>
            </a:r>
            <a:r>
              <a:rPr lang="en-US" dirty="0"/>
              <a:t>yes, no </a:t>
            </a:r>
            <a:r>
              <a:rPr lang="he-IL" dirty="0"/>
              <a:t>או </a:t>
            </a:r>
            <a:r>
              <a:rPr lang="en-US" dirty="0"/>
              <a:t>auto</a:t>
            </a:r>
            <a:r>
              <a:rPr lang="he-IL" dirty="0"/>
              <a:t>.</a:t>
            </a:r>
          </a:p>
          <a:p>
            <a:pPr algn="r" rtl="1"/>
            <a:r>
              <a:rPr lang="en-US" b="1" dirty="0"/>
              <a:t>frameborder</a:t>
            </a:r>
            <a:r>
              <a:rPr lang="en-US" dirty="0"/>
              <a:t> </a:t>
            </a:r>
            <a:r>
              <a:rPr lang="he-IL" dirty="0"/>
              <a:t> מציין האם להציג גבול מסביב למסגרת, מקבל או 0 או 1.</a:t>
            </a:r>
          </a:p>
          <a:p>
            <a:pPr algn="r" rtl="1"/>
            <a:r>
              <a:rPr lang="en-US" b="1" dirty="0"/>
              <a:t>noresize</a:t>
            </a:r>
            <a:r>
              <a:rPr lang="en-US" dirty="0"/>
              <a:t> </a:t>
            </a:r>
            <a:r>
              <a:rPr lang="he-IL" dirty="0"/>
              <a:t> במידה והמאפיין הזה נמצא, גודל המסגרת יהיה קבוע. המאפיין הזה לא מקבל ערך.</a:t>
            </a:r>
          </a:p>
          <a:p>
            <a:pPr algn="r" rtl="1"/>
            <a:r>
              <a:rPr lang="en-US" b="1" dirty="0"/>
              <a:t>marginheight</a:t>
            </a:r>
            <a:r>
              <a:rPr lang="en-US" dirty="0"/>
              <a:t> </a:t>
            </a:r>
            <a:r>
              <a:rPr lang="he-IL" dirty="0"/>
              <a:t> מציין את הריווח בין תוכן המסגרת לגבול העליון ולגבול התחתון שלה. מקבל ערך בפיקסלים.</a:t>
            </a:r>
          </a:p>
          <a:p>
            <a:pPr algn="r" rtl="1"/>
            <a:r>
              <a:rPr lang="en-US" b="1" dirty="0"/>
              <a:t>marginwidth</a:t>
            </a:r>
            <a:r>
              <a:rPr lang="en-US" dirty="0"/>
              <a:t> </a:t>
            </a:r>
            <a:r>
              <a:rPr lang="he-IL" dirty="0"/>
              <a:t> מציין את הריווח בין תוכן המסגרת לגבול הימני ולגבול השמאלי שלה. מקבל ערך בפיקסלים.</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094023" y="3185552"/>
            <a:ext cx="1875004" cy="187500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50B77C3E-3892-4BF3-A813-E82B04DAD9EC}"/>
              </a:ext>
            </a:extLst>
          </p:cNvPr>
          <p:cNvPicPr>
            <a:picLocks noChangeAspect="1" noChangeArrowheads="1"/>
          </p:cNvPicPr>
          <p:nvPr/>
        </p:nvPicPr>
        <p:blipFill>
          <a:blip r:embed="rId7"/>
          <a:srcRect/>
          <a:stretch/>
        </p:blipFill>
        <p:spPr bwMode="auto">
          <a:xfrm>
            <a:off x="3993444" y="3415278"/>
            <a:ext cx="28575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031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HTML &amp; CSS</a:t>
            </a:r>
            <a:endParaRPr lang="he-IL"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900" b="1" dirty="0">
                <a:solidFill>
                  <a:srgbClr val="92D050"/>
                </a:solidFill>
                <a:latin typeface="Arial" panose="020B0604020202020204" pitchFamily="34" charset="0"/>
                <a:cs typeface="Arial" panose="020B0604020202020204" pitchFamily="34" charset="0"/>
              </a:rPr>
              <a:t>HTML</a:t>
            </a:r>
            <a:endParaRPr lang="he-IL"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en-US" sz="1200" dirty="0">
                <a:latin typeface="Arial" panose="020B0604020202020204" pitchFamily="34" charset="0"/>
                <a:cs typeface="Arial" panose="020B0604020202020204" pitchFamily="34" charset="0"/>
              </a:rPr>
              <a:t>HTML</a:t>
            </a:r>
            <a:r>
              <a:rPr lang="he-IL" sz="1200" dirty="0">
                <a:latin typeface="Arial" panose="020B0604020202020204" pitchFamily="34" charset="0"/>
                <a:cs typeface="Arial" panose="020B0604020202020204" pitchFamily="34" charset="0"/>
              </a:rPr>
              <a:t> (ראשי תיבות באנגלית: </a:t>
            </a:r>
            <a:r>
              <a:rPr lang="en-US" sz="1200" dirty="0">
                <a:latin typeface="Arial" panose="020B0604020202020204" pitchFamily="34" charset="0"/>
                <a:cs typeface="Arial" panose="020B0604020202020204" pitchFamily="34" charset="0"/>
              </a:rPr>
              <a:t>Hypertext Markup Language</a:t>
            </a:r>
            <a:r>
              <a:rPr lang="he-IL" sz="1200" dirty="0">
                <a:latin typeface="Arial" panose="020B0604020202020204" pitchFamily="34" charset="0"/>
                <a:cs typeface="Arial" panose="020B0604020202020204" pitchFamily="34" charset="0"/>
              </a:rPr>
              <a:t>) שפת תגיות לתצוגה ועיצוב דפי אינטרנט ותוכן לתצוגה בדפדפן. זו שפת "התכנות" המרכזית בעולם האינטרנט, המהווה שלד למרבית עמודי התוכן באינטרנט. השפה מאפשרת עיצוב תוכן בצורה מהירה, קלה ללימוד באופן יחסי וקלה לכתיבה.</a:t>
            </a:r>
          </a:p>
          <a:p>
            <a:pPr algn="r" rtl="1">
              <a:lnSpc>
                <a:spcPct val="150000"/>
              </a:lnSpc>
            </a:pPr>
            <a:r>
              <a:rPr lang="en-US" sz="1200" dirty="0">
                <a:latin typeface="Arial" panose="020B0604020202020204" pitchFamily="34" charset="0"/>
                <a:cs typeface="Arial" panose="020B0604020202020204" pitchFamily="34" charset="0"/>
              </a:rPr>
              <a:t>HTML</a:t>
            </a:r>
            <a:r>
              <a:rPr lang="he-IL" sz="1200" dirty="0">
                <a:latin typeface="Arial" panose="020B0604020202020204" pitchFamily="34" charset="0"/>
                <a:cs typeface="Arial" panose="020B0604020202020204" pitchFamily="34" charset="0"/>
              </a:rPr>
              <a:t> תוכננה לעבוד על כל מחשב, מכל סוג והיא סלחנית מאד לגבי פרטים קטנים. היא מותרת לשימוש על ידי כל מפתח אתרים, ללא צורך ברכישת זכויות יוצרים מחברה כלשהי, והיא ניתנת לקריאה בכל סוגי המערכות.</a:t>
            </a:r>
          </a:p>
          <a:p>
            <a:pPr algn="r" rtl="1">
              <a:lnSpc>
                <a:spcPct val="150000"/>
              </a:lnSpc>
            </a:pPr>
            <a:r>
              <a:rPr lang="en-US" sz="1200" dirty="0">
                <a:latin typeface="Arial" panose="020B0604020202020204" pitchFamily="34" charset="0"/>
                <a:cs typeface="Arial" panose="020B0604020202020204" pitchFamily="34" charset="0"/>
              </a:rPr>
              <a:t>HTML</a:t>
            </a:r>
            <a:r>
              <a:rPr lang="he-IL" sz="1200" dirty="0">
                <a:latin typeface="Arial" panose="020B0604020202020204" pitchFamily="34" charset="0"/>
                <a:cs typeface="Arial" panose="020B0604020202020204" pitchFamily="34" charset="0"/>
              </a:rPr>
              <a:t> מאפשרת ליצור קישורים למסמכי </a:t>
            </a:r>
            <a:r>
              <a:rPr lang="en-US" sz="1200" dirty="0">
                <a:latin typeface="Arial" panose="020B0604020202020204" pitchFamily="34" charset="0"/>
                <a:cs typeface="Arial" panose="020B0604020202020204" pitchFamily="34" charset="0"/>
              </a:rPr>
              <a:t>HTML</a:t>
            </a:r>
            <a:r>
              <a:rPr lang="he-IL" sz="1200" dirty="0">
                <a:latin typeface="Arial" panose="020B0604020202020204" pitchFamily="34" charset="0"/>
                <a:cs typeface="Arial" panose="020B0604020202020204" pitchFamily="34" charset="0"/>
              </a:rPr>
              <a:t> נוספים או לסוגים שונים של נתונים. כמו כן, היא תומכת במולטימדיה, היא מאפשרת להציג נתונים בעזרת: טקסט, צליל, תמונה, וידאו ועוד.</a:t>
            </a:r>
          </a:p>
          <a:p>
            <a:pPr algn="r" rtl="1">
              <a:lnSpc>
                <a:spcPct val="150000"/>
              </a:lnSpc>
            </a:pPr>
            <a:r>
              <a:rPr lang="en-US" sz="1200" dirty="0">
                <a:latin typeface="Arial" panose="020B0604020202020204" pitchFamily="34" charset="0"/>
                <a:cs typeface="Arial" panose="020B0604020202020204" pitchFamily="34" charset="0"/>
              </a:rPr>
              <a:t>HTML</a:t>
            </a:r>
            <a:r>
              <a:rPr lang="he-IL" sz="1200" dirty="0">
                <a:latin typeface="Arial" panose="020B0604020202020204" pitchFamily="34" charset="0"/>
                <a:cs typeface="Arial" panose="020B0604020202020204" pitchFamily="34" charset="0"/>
              </a:rPr>
              <a:t> משמשת תקן ברשת האינטרנט וכלליה מוגדרים על ידי ארגון תקינה בינלאומי </a:t>
            </a:r>
            <a:r>
              <a:rPr lang="en-US" sz="1200" dirty="0">
                <a:latin typeface="Arial" panose="020B0604020202020204" pitchFamily="34" charset="0"/>
                <a:cs typeface="Arial" panose="020B0604020202020204" pitchFamily="34" charset="0"/>
              </a:rPr>
              <a:t>W3C</a:t>
            </a:r>
            <a:r>
              <a:rPr lang="he-IL" sz="1200" dirty="0">
                <a:latin typeface="Arial" panose="020B0604020202020204" pitchFamily="34" charset="0"/>
                <a:cs typeface="Arial" panose="020B0604020202020204" pitchFamily="34" charset="0"/>
              </a:rPr>
              <a:t>. גרסת </a:t>
            </a:r>
            <a:r>
              <a:rPr lang="en-US" sz="1200" dirty="0">
                <a:latin typeface="Arial" panose="020B0604020202020204" pitchFamily="34" charset="0"/>
                <a:cs typeface="Arial" panose="020B0604020202020204" pitchFamily="34" charset="0"/>
              </a:rPr>
              <a:t>HTML5</a:t>
            </a:r>
            <a:r>
              <a:rPr lang="he-IL" sz="1200" dirty="0">
                <a:latin typeface="Arial" panose="020B0604020202020204" pitchFamily="34" charset="0"/>
                <a:cs typeface="Arial" panose="020B0604020202020204" pitchFamily="34" charset="0"/>
              </a:rPr>
              <a:t> נמצאת תחת פיתוח ונעשה בחלקים ממנה שימוש כיום בדפדפנים.</a:t>
            </a:r>
          </a:p>
          <a:p>
            <a:pPr algn="r" rtl="1">
              <a:lnSpc>
                <a:spcPct val="150000"/>
              </a:lnSpc>
            </a:pPr>
            <a:r>
              <a:rPr lang="en-US" sz="1200" dirty="0">
                <a:latin typeface="Arial" panose="020B0604020202020204" pitchFamily="34" charset="0"/>
                <a:cs typeface="Arial" panose="020B0604020202020204" pitchFamily="34" charset="0"/>
              </a:rPr>
              <a:t>HTML</a:t>
            </a:r>
            <a:r>
              <a:rPr lang="he-IL" sz="1200" dirty="0">
                <a:latin typeface="Arial" panose="020B0604020202020204" pitchFamily="34" charset="0"/>
                <a:cs typeface="Arial" panose="020B0604020202020204" pitchFamily="34" charset="0"/>
              </a:rPr>
              <a:t> גם מאפשר הטמעה של תסריטים בדף, למשל </a:t>
            </a:r>
            <a:r>
              <a:rPr lang="en-US" sz="1200" dirty="0">
                <a:latin typeface="Arial" panose="020B0604020202020204" pitchFamily="34" charset="0"/>
                <a:cs typeface="Arial" panose="020B0604020202020204" pitchFamily="34" charset="0"/>
              </a:rPr>
              <a:t>JavaScript</a:t>
            </a:r>
            <a:r>
              <a:rPr lang="he-IL" sz="1200" dirty="0">
                <a:latin typeface="Arial" panose="020B0604020202020204" pitchFamily="34" charset="0"/>
                <a:cs typeface="Arial" panose="020B0604020202020204" pitchFamily="34" charset="0"/>
              </a:rPr>
              <a:t>, ובכך להשפיע על התנהגות הדף במצבים שונים, שילוב שפת תכנות זו מאפשרת יצירת אינטראקטיביות בין האתר למשתמש בו.</a:t>
            </a:r>
          </a:p>
          <a:p>
            <a:pPr algn="r" rtl="1">
              <a:lnSpc>
                <a:spcPct val="150000"/>
              </a:lnSpc>
            </a:pPr>
            <a:r>
              <a:rPr lang="he-IL" sz="1200" dirty="0">
                <a:latin typeface="Arial" panose="020B0604020202020204" pitchFamily="34" charset="0"/>
                <a:cs typeface="Arial" panose="020B0604020202020204" pitchFamily="34" charset="0"/>
              </a:rPr>
              <a:t>קובצי </a:t>
            </a:r>
            <a:r>
              <a:rPr lang="en-US" sz="1200" dirty="0">
                <a:latin typeface="Arial" panose="020B0604020202020204" pitchFamily="34" charset="0"/>
                <a:cs typeface="Arial" panose="020B0604020202020204" pitchFamily="34" charset="0"/>
              </a:rPr>
              <a:t>HTML</a:t>
            </a:r>
            <a:r>
              <a:rPr lang="he-IL" sz="1200" dirty="0">
                <a:latin typeface="Arial" panose="020B0604020202020204" pitchFamily="34" charset="0"/>
                <a:cs typeface="Arial" panose="020B0604020202020204" pitchFamily="34" charset="0"/>
              </a:rPr>
              <a:t> נשמרים בסיומות </a:t>
            </a:r>
            <a:r>
              <a:rPr lang="en-US" sz="1200" dirty="0">
                <a:latin typeface="Arial" panose="020B0604020202020204" pitchFamily="34" charset="0"/>
                <a:cs typeface="Arial" panose="020B0604020202020204" pitchFamily="34" charset="0"/>
              </a:rPr>
              <a:t>htm </a:t>
            </a:r>
            <a:r>
              <a:rPr lang="he-IL" sz="1200" dirty="0">
                <a:latin typeface="Arial" panose="020B0604020202020204" pitchFamily="34" charset="0"/>
                <a:cs typeface="Arial" panose="020B0604020202020204" pitchFamily="34" charset="0"/>
              </a:rPr>
              <a:t> ו-</a:t>
            </a:r>
            <a:r>
              <a:rPr lang="en-US" sz="1200" dirty="0">
                <a:latin typeface="Arial" panose="020B0604020202020204" pitchFamily="34" charset="0"/>
                <a:cs typeface="Arial" panose="020B0604020202020204" pitchFamily="34" charset="0"/>
              </a:rPr>
              <a:t>html</a:t>
            </a:r>
            <a:r>
              <a:rPr lang="he-IL" sz="1200" dirty="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094023" y="3185552"/>
            <a:ext cx="1875004" cy="187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8615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תגיות בסיסיות</a:t>
            </a:r>
          </a:p>
          <a:p>
            <a:pPr marL="0" indent="0" algn="r" rtl="1">
              <a:buNone/>
            </a:pPr>
            <a:r>
              <a:rPr lang="he-IL" b="1" dirty="0"/>
              <a:t>טפסים</a:t>
            </a:r>
          </a:p>
          <a:p>
            <a:pPr marL="0" indent="0" algn="r" rtl="1">
              <a:buNone/>
            </a:pPr>
            <a:r>
              <a:rPr lang="he-IL" dirty="0"/>
              <a:t>לא פעם אנחנו רוצים לקבל אינפורמציה מהגולש, ואת זה עושים באמצעות טפסים. בכדי לכתוב טופס מתחילים בתג </a:t>
            </a:r>
            <a:r>
              <a:rPr lang="en-US" dirty="0"/>
              <a:t>form&gt;</a:t>
            </a:r>
            <a:r>
              <a:rPr lang="he-IL" dirty="0"/>
              <a:t>&gt;:</a:t>
            </a:r>
          </a:p>
          <a:p>
            <a:pPr marL="0" indent="0" algn="r" rtl="1">
              <a:buNone/>
            </a:pPr>
            <a:r>
              <a:rPr lang="en-US" dirty="0"/>
              <a:t>&lt;form name="example" method="get" action=""&gt;  </a:t>
            </a:r>
          </a:p>
          <a:p>
            <a:pPr marL="0" indent="0" algn="r" rtl="1">
              <a:buNone/>
            </a:pPr>
            <a:r>
              <a:rPr lang="he-IL" dirty="0"/>
              <a:t>שם פרטי:</a:t>
            </a:r>
            <a:r>
              <a:rPr lang="en-US" dirty="0"/>
              <a:t> &lt;input type="text" name="firstname"&gt;  </a:t>
            </a:r>
          </a:p>
          <a:p>
            <a:pPr marL="0" indent="0" algn="r" rtl="1">
              <a:buNone/>
            </a:pPr>
            <a:r>
              <a:rPr lang="he-IL" dirty="0"/>
              <a:t>שם משפחה:</a:t>
            </a:r>
            <a:r>
              <a:rPr lang="en-US" dirty="0"/>
              <a:t> &lt;input type="text" name="lastname"&gt;  </a:t>
            </a:r>
          </a:p>
          <a:p>
            <a:pPr marL="0" indent="0" algn="r" rtl="1">
              <a:buNone/>
            </a:pPr>
            <a:r>
              <a:rPr lang="en-US" dirty="0"/>
              <a:t>&lt;/form&gt;</a:t>
            </a:r>
          </a:p>
          <a:p>
            <a:pPr marL="0" indent="0" algn="r" rtl="1">
              <a:buNone/>
            </a:pPr>
            <a:r>
              <a:rPr lang="he-IL" b="1" u="sng" dirty="0"/>
              <a:t>מאפיינים נוספים:</a:t>
            </a:r>
            <a:br>
              <a:rPr lang="he-IL" dirty="0"/>
            </a:br>
            <a:br>
              <a:rPr lang="he-IL" dirty="0"/>
            </a:br>
            <a:r>
              <a:rPr lang="en-US" b="1" dirty="0"/>
              <a:t>method</a:t>
            </a:r>
            <a:r>
              <a:rPr lang="en-US" dirty="0"/>
              <a:t> </a:t>
            </a:r>
            <a:r>
              <a:rPr lang="he-IL" dirty="0"/>
              <a:t> מציין את שיטת שליחת הנתונים, מקבל אחד מהערכים </a:t>
            </a:r>
            <a:r>
              <a:rPr lang="en-US" dirty="0"/>
              <a:t>get </a:t>
            </a:r>
            <a:r>
              <a:rPr lang="he-IL" dirty="0"/>
              <a:t> או </a:t>
            </a:r>
            <a:r>
              <a:rPr lang="en-US" dirty="0"/>
              <a:t>post</a:t>
            </a:r>
            <a:r>
              <a:rPr lang="he-IL" dirty="0"/>
              <a:t>. ל</a:t>
            </a:r>
            <a:r>
              <a:rPr lang="en-US" dirty="0"/>
              <a:t>get-</a:t>
            </a:r>
            <a:r>
              <a:rPr lang="he-IL" dirty="0"/>
              <a:t> יש הגבלת אורך של 256 תווים.</a:t>
            </a:r>
          </a:p>
          <a:p>
            <a:pPr marL="0" indent="0" algn="r" rtl="1">
              <a:buNone/>
            </a:pPr>
            <a:br>
              <a:rPr lang="he-IL" dirty="0"/>
            </a:br>
            <a:r>
              <a:rPr lang="he-IL" dirty="0"/>
              <a:t>האלמנטים שטופס יכול להכיל הם תיבות טקסט, תיבות סיסמא, תיבות סימון, כפתורי רדיו, אזורי טקסט, תיבות בחירה, תיבות בחירה מרובה, תיבות קובץ, וכפתורים.</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094023" y="3185552"/>
            <a:ext cx="1875004" cy="187500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50B77C3E-3892-4BF3-A813-E82B04DAD9EC}"/>
              </a:ext>
            </a:extLst>
          </p:cNvPr>
          <p:cNvPicPr>
            <a:picLocks noChangeAspect="1" noChangeArrowheads="1"/>
          </p:cNvPicPr>
          <p:nvPr/>
        </p:nvPicPr>
        <p:blipFill>
          <a:blip r:embed="rId7"/>
          <a:srcRect/>
          <a:stretch/>
        </p:blipFill>
        <p:spPr bwMode="auto">
          <a:xfrm>
            <a:off x="4483048" y="3504925"/>
            <a:ext cx="1716927"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86579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תגיות בסיסיות</a:t>
            </a:r>
          </a:p>
          <a:p>
            <a:pPr marL="0" indent="0" algn="r" rtl="1">
              <a:buNone/>
            </a:pPr>
            <a:r>
              <a:rPr lang="he-IL" b="1" dirty="0"/>
              <a:t>טפסים</a:t>
            </a:r>
          </a:p>
          <a:p>
            <a:pPr marL="0" indent="0" algn="r" rtl="1">
              <a:buNone/>
            </a:pPr>
            <a:r>
              <a:rPr lang="he-IL" dirty="0"/>
              <a:t>תגיות של הטפסים:</a:t>
            </a:r>
          </a:p>
          <a:p>
            <a:pPr algn="r" rtl="1"/>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808080"/>
                </a:solidFill>
                <a:effectLst/>
                <a:latin typeface="Consolas" panose="020B0609020204030204" pitchFamily="49" charset="0"/>
              </a:rPr>
              <a:t>&gt;</a:t>
            </a:r>
            <a:r>
              <a:rPr lang="he-IL" b="0" dirty="0">
                <a:solidFill>
                  <a:srgbClr val="808080"/>
                </a:solidFill>
                <a:effectLst/>
                <a:latin typeface="Consolas" panose="020B0609020204030204" pitchFamily="49" charset="0"/>
              </a:rPr>
              <a:t> - שדה טקסט</a:t>
            </a:r>
            <a:endParaRPr lang="en-US" b="0" dirty="0">
              <a:solidFill>
                <a:srgbClr val="D4D4D4"/>
              </a:solidFill>
              <a:effectLst/>
              <a:latin typeface="Consolas" panose="020B0609020204030204" pitchFamily="49" charset="0"/>
            </a:endParaRPr>
          </a:p>
          <a:p>
            <a:pPr algn="r" rtl="1"/>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label</a:t>
            </a:r>
            <a:r>
              <a:rPr lang="en-US" b="0" dirty="0">
                <a:solidFill>
                  <a:srgbClr val="808080"/>
                </a:solidFill>
                <a:effectLst/>
                <a:latin typeface="Consolas" panose="020B0609020204030204" pitchFamily="49" charset="0"/>
              </a:rPr>
              <a:t>&gt;</a:t>
            </a:r>
            <a:r>
              <a:rPr lang="he-IL" b="0" dirty="0">
                <a:solidFill>
                  <a:srgbClr val="808080"/>
                </a:solidFill>
                <a:effectLst/>
                <a:latin typeface="Consolas" panose="020B0609020204030204" pitchFamily="49" charset="0"/>
              </a:rPr>
              <a:t> - שדה מקדים לשדה טקסט</a:t>
            </a:r>
            <a:endParaRPr lang="en-US" b="0" dirty="0">
              <a:solidFill>
                <a:srgbClr val="D4D4D4"/>
              </a:solidFill>
              <a:effectLst/>
              <a:latin typeface="Consolas" panose="020B0609020204030204" pitchFamily="49" charset="0"/>
            </a:endParaRPr>
          </a:p>
          <a:p>
            <a:pPr algn="r" rtl="1"/>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select</a:t>
            </a:r>
            <a:r>
              <a:rPr lang="en-US" b="0" dirty="0">
                <a:solidFill>
                  <a:srgbClr val="808080"/>
                </a:solidFill>
                <a:effectLst/>
                <a:latin typeface="Consolas" panose="020B0609020204030204" pitchFamily="49" charset="0"/>
              </a:rPr>
              <a:t>&gt;</a:t>
            </a:r>
            <a:r>
              <a:rPr lang="he-IL" b="0" dirty="0">
                <a:solidFill>
                  <a:srgbClr val="808080"/>
                </a:solidFill>
                <a:effectLst/>
                <a:latin typeface="Consolas" panose="020B0609020204030204" pitchFamily="49" charset="0"/>
              </a:rPr>
              <a:t> - שדה בחירה</a:t>
            </a:r>
            <a:endParaRPr lang="en-US" b="0" dirty="0">
              <a:solidFill>
                <a:srgbClr val="D4D4D4"/>
              </a:solidFill>
              <a:effectLst/>
              <a:latin typeface="Consolas" panose="020B0609020204030204" pitchFamily="49" charset="0"/>
            </a:endParaRPr>
          </a:p>
          <a:p>
            <a:pPr algn="r" rtl="1"/>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textarea</a:t>
            </a:r>
            <a:r>
              <a:rPr lang="en-US" b="0" dirty="0">
                <a:solidFill>
                  <a:srgbClr val="808080"/>
                </a:solidFill>
                <a:effectLst/>
                <a:latin typeface="Consolas" panose="020B0609020204030204" pitchFamily="49" charset="0"/>
              </a:rPr>
              <a:t>&gt;</a:t>
            </a:r>
            <a:r>
              <a:rPr lang="he-IL" b="0" dirty="0">
                <a:solidFill>
                  <a:srgbClr val="808080"/>
                </a:solidFill>
                <a:effectLst/>
                <a:latin typeface="Consolas" panose="020B0609020204030204" pitchFamily="49" charset="0"/>
              </a:rPr>
              <a:t> - שדה תיבת טקסט</a:t>
            </a:r>
            <a:endParaRPr lang="en-US" b="0" dirty="0">
              <a:solidFill>
                <a:srgbClr val="D4D4D4"/>
              </a:solidFill>
              <a:effectLst/>
              <a:latin typeface="Consolas" panose="020B0609020204030204" pitchFamily="49" charset="0"/>
            </a:endParaRPr>
          </a:p>
          <a:p>
            <a:pPr algn="r" rtl="1"/>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808080"/>
                </a:solidFill>
                <a:effectLst/>
                <a:latin typeface="Consolas" panose="020B0609020204030204" pitchFamily="49" charset="0"/>
              </a:rPr>
              <a:t>&gt;</a:t>
            </a:r>
            <a:r>
              <a:rPr lang="he-IL" b="0" dirty="0">
                <a:solidFill>
                  <a:srgbClr val="808080"/>
                </a:solidFill>
                <a:effectLst/>
                <a:latin typeface="Consolas" panose="020B0609020204030204" pitchFamily="49" charset="0"/>
              </a:rPr>
              <a:t> - כפתור</a:t>
            </a:r>
            <a:endParaRPr lang="en-US" b="0" dirty="0">
              <a:solidFill>
                <a:srgbClr val="D4D4D4"/>
              </a:solidFill>
              <a:effectLst/>
              <a:latin typeface="Consolas" panose="020B0609020204030204" pitchFamily="49" charset="0"/>
            </a:endParaRPr>
          </a:p>
          <a:p>
            <a:pPr algn="r" rtl="1"/>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fieldset</a:t>
            </a:r>
            <a:r>
              <a:rPr lang="en-US" b="0" dirty="0">
                <a:solidFill>
                  <a:srgbClr val="808080"/>
                </a:solidFill>
                <a:effectLst/>
                <a:latin typeface="Consolas" panose="020B0609020204030204" pitchFamily="49" charset="0"/>
              </a:rPr>
              <a:t>&gt;</a:t>
            </a:r>
            <a:r>
              <a:rPr lang="he-IL" b="0" dirty="0">
                <a:solidFill>
                  <a:srgbClr val="808080"/>
                </a:solidFill>
                <a:effectLst/>
                <a:latin typeface="Consolas" panose="020B0609020204030204" pitchFamily="49" charset="0"/>
              </a:rPr>
              <a:t> - שדה הגדרת אזור</a:t>
            </a:r>
            <a:endParaRPr lang="en-US" b="0" dirty="0">
              <a:solidFill>
                <a:srgbClr val="D4D4D4"/>
              </a:solidFill>
              <a:effectLst/>
              <a:latin typeface="Consolas" panose="020B0609020204030204" pitchFamily="49" charset="0"/>
            </a:endParaRPr>
          </a:p>
          <a:p>
            <a:pPr algn="r" rtl="1"/>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legend</a:t>
            </a:r>
            <a:r>
              <a:rPr lang="en-US" b="0" dirty="0">
                <a:solidFill>
                  <a:srgbClr val="808080"/>
                </a:solidFill>
                <a:effectLst/>
                <a:latin typeface="Consolas" panose="020B0609020204030204" pitchFamily="49" charset="0"/>
              </a:rPr>
              <a:t>&gt;</a:t>
            </a:r>
            <a:r>
              <a:rPr lang="he-IL" b="0" dirty="0">
                <a:solidFill>
                  <a:srgbClr val="808080"/>
                </a:solidFill>
                <a:effectLst/>
                <a:latin typeface="Consolas" panose="020B0609020204030204" pitchFamily="49" charset="0"/>
              </a:rPr>
              <a:t> - כותרת לאזור</a:t>
            </a:r>
            <a:endParaRPr lang="en-US" b="0" dirty="0">
              <a:solidFill>
                <a:srgbClr val="D4D4D4"/>
              </a:solidFill>
              <a:effectLst/>
              <a:latin typeface="Consolas" panose="020B0609020204030204" pitchFamily="49" charset="0"/>
            </a:endParaRPr>
          </a:p>
          <a:p>
            <a:pPr algn="r" rtl="1"/>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datalist</a:t>
            </a:r>
            <a:r>
              <a:rPr lang="en-US" b="0" dirty="0">
                <a:solidFill>
                  <a:srgbClr val="808080"/>
                </a:solidFill>
                <a:effectLst/>
                <a:latin typeface="Consolas" panose="020B0609020204030204" pitchFamily="49" charset="0"/>
              </a:rPr>
              <a:t>&gt;</a:t>
            </a:r>
            <a:r>
              <a:rPr lang="he-IL" b="0" dirty="0">
                <a:solidFill>
                  <a:srgbClr val="808080"/>
                </a:solidFill>
                <a:effectLst/>
                <a:latin typeface="Consolas" panose="020B0609020204030204" pitchFamily="49" charset="0"/>
              </a:rPr>
              <a:t> - שדה בחירה חכם</a:t>
            </a:r>
            <a:endParaRPr lang="en-US" b="0" dirty="0">
              <a:solidFill>
                <a:srgbClr val="D4D4D4"/>
              </a:solidFill>
              <a:effectLst/>
              <a:latin typeface="Consolas" panose="020B0609020204030204" pitchFamily="49" charset="0"/>
            </a:endParaRPr>
          </a:p>
          <a:p>
            <a:pPr algn="r" rtl="1"/>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option</a:t>
            </a:r>
            <a:r>
              <a:rPr lang="en-US" b="0" dirty="0">
                <a:solidFill>
                  <a:srgbClr val="808080"/>
                </a:solidFill>
                <a:effectLst/>
                <a:latin typeface="Consolas" panose="020B0609020204030204" pitchFamily="49" charset="0"/>
              </a:rPr>
              <a:t>&gt;</a:t>
            </a:r>
            <a:r>
              <a:rPr lang="he-IL" b="0" dirty="0">
                <a:solidFill>
                  <a:srgbClr val="808080"/>
                </a:solidFill>
                <a:effectLst/>
                <a:latin typeface="Consolas" panose="020B0609020204030204" pitchFamily="49" charset="0"/>
              </a:rPr>
              <a:t> - שדה ערך לבחירה</a:t>
            </a:r>
            <a:endParaRPr lang="he-IL"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094023" y="3185552"/>
            <a:ext cx="1875004" cy="187500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50B77C3E-3892-4BF3-A813-E82B04DAD9EC}"/>
              </a:ext>
            </a:extLst>
          </p:cNvPr>
          <p:cNvPicPr>
            <a:picLocks noChangeAspect="1" noChangeArrowheads="1"/>
          </p:cNvPicPr>
          <p:nvPr/>
        </p:nvPicPr>
        <p:blipFill>
          <a:blip r:embed="rId7"/>
          <a:srcRect/>
          <a:stretch/>
        </p:blipFill>
        <p:spPr bwMode="auto">
          <a:xfrm>
            <a:off x="4483048" y="3504925"/>
            <a:ext cx="1716927"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0579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300" b="1" dirty="0">
                <a:solidFill>
                  <a:srgbClr val="92D050"/>
                </a:solidFill>
                <a:latin typeface="Arial" panose="020B0604020202020204" pitchFamily="34" charset="0"/>
                <a:cs typeface="Arial" panose="020B0604020202020204" pitchFamily="34" charset="0"/>
              </a:rPr>
              <a:t>תגיות בסיסיות</a:t>
            </a:r>
          </a:p>
          <a:p>
            <a:pPr marL="0" indent="0" algn="r" rtl="1">
              <a:buNone/>
            </a:pPr>
            <a:r>
              <a:rPr lang="he-IL" b="1" dirty="0"/>
              <a:t>טפסים</a:t>
            </a:r>
          </a:p>
          <a:p>
            <a:pPr marL="0" indent="0" algn="r" rtl="1">
              <a:buNone/>
            </a:pPr>
            <a:r>
              <a:rPr lang="he-IL" b="1" dirty="0"/>
              <a:t>אלמנטים של טפסים</a:t>
            </a:r>
          </a:p>
          <a:p>
            <a:pPr marL="0" indent="0" algn="r" rtl="1">
              <a:buNone/>
            </a:pPr>
            <a:r>
              <a:rPr lang="en-US" b="1" dirty="0"/>
              <a:t>&lt;input&gt;</a:t>
            </a:r>
            <a:r>
              <a:rPr lang="he-IL" b="1" dirty="0"/>
              <a:t> </a:t>
            </a:r>
            <a:r>
              <a:rPr lang="he-IL" dirty="0"/>
              <a:t>- תג מאוד מגוון.</a:t>
            </a:r>
          </a:p>
          <a:p>
            <a:pPr marL="0" indent="0" algn="r" rtl="1">
              <a:buNone/>
            </a:pPr>
            <a:endParaRPr lang="he-IL" dirty="0"/>
          </a:p>
          <a:p>
            <a:pPr marL="0" indent="0" algn="r" rtl="1">
              <a:buNone/>
            </a:pPr>
            <a:r>
              <a:rPr lang="he-IL" dirty="0"/>
              <a:t>המאפיינים של תיבת טקסט הם:</a:t>
            </a:r>
          </a:p>
          <a:p>
            <a:pPr marL="285750" indent="-285750" algn="r" rtl="1">
              <a:buFont typeface="Wingdings" panose="05000000000000000000" pitchFamily="2" charset="2"/>
              <a:buChar char="v"/>
            </a:pPr>
            <a:r>
              <a:rPr lang="en-US" b="1" dirty="0"/>
              <a:t>name</a:t>
            </a:r>
            <a:r>
              <a:rPr lang="he-IL" dirty="0"/>
              <a:t> קובע את השם של תיבת הטקסט.</a:t>
            </a:r>
          </a:p>
          <a:p>
            <a:pPr marL="285750" indent="-285750" algn="r" rtl="1">
              <a:buFont typeface="Wingdings" panose="05000000000000000000" pitchFamily="2" charset="2"/>
              <a:buChar char="v"/>
            </a:pPr>
            <a:r>
              <a:rPr lang="en-US" b="1" dirty="0"/>
              <a:t>maxlength</a:t>
            </a:r>
            <a:r>
              <a:rPr lang="he-IL" dirty="0"/>
              <a:t> קובע את הגודל המקסימאלי של הקלט, מקבל מספר תווים.</a:t>
            </a:r>
          </a:p>
          <a:p>
            <a:pPr marL="285750" indent="-285750" algn="r" rtl="1">
              <a:buFont typeface="Wingdings" panose="05000000000000000000" pitchFamily="2" charset="2"/>
              <a:buChar char="v"/>
            </a:pPr>
            <a:r>
              <a:rPr lang="en-US" b="1" dirty="0"/>
              <a:t>size</a:t>
            </a:r>
            <a:r>
              <a:rPr lang="he-IL" dirty="0"/>
              <a:t> קובע את הגודל של תיבת הטקסט, מקבל מספר תווים.</a:t>
            </a:r>
          </a:p>
          <a:p>
            <a:pPr marL="285750" indent="-285750" algn="r" rtl="1">
              <a:buFont typeface="Wingdings" panose="05000000000000000000" pitchFamily="2" charset="2"/>
              <a:buChar char="v"/>
            </a:pPr>
            <a:r>
              <a:rPr lang="en-US" b="1" dirty="0"/>
              <a:t>value</a:t>
            </a:r>
            <a:r>
              <a:rPr lang="he-IL" dirty="0"/>
              <a:t> מקבל ערך התחלתי שיהיה כתוב בתיבת הטקסט.</a:t>
            </a:r>
          </a:p>
          <a:p>
            <a:pPr marL="285750" indent="-285750" algn="r" rtl="1">
              <a:buFont typeface="Wingdings" panose="05000000000000000000" pitchFamily="2" charset="2"/>
              <a:buChar char="v"/>
            </a:pPr>
            <a:r>
              <a:rPr lang="en-US" b="1" dirty="0"/>
              <a:t>readonly</a:t>
            </a:r>
            <a:r>
              <a:rPr lang="he-IL" dirty="0"/>
              <a:t> מציין האם תיבת הטקסט היא לקריאה בלבד. אין צורך לתת לו ערך, אלא רק לציין אותו.</a:t>
            </a:r>
          </a:p>
          <a:p>
            <a:pPr marL="285750" indent="-285750" algn="r" rtl="1">
              <a:buFont typeface="Wingdings" panose="05000000000000000000" pitchFamily="2" charset="2"/>
              <a:buChar char="v"/>
            </a:pPr>
            <a:r>
              <a:rPr lang="en-US" b="1" dirty="0"/>
              <a:t>disabled</a:t>
            </a:r>
            <a:r>
              <a:rPr lang="he-IL" dirty="0"/>
              <a:t> מציין האם תיבת הטקסט היא פעילה. גם כאן, מספיק רק לציין אותו.</a:t>
            </a:r>
          </a:p>
          <a:p>
            <a:pPr marL="285750" indent="-285750" algn="r" rtl="1">
              <a:buFont typeface="Wingdings" panose="05000000000000000000" pitchFamily="2" charset="2"/>
              <a:buChar char="v"/>
            </a:pPr>
            <a:r>
              <a:rPr lang="he-IL" dirty="0"/>
              <a:t>ההבדל בין </a:t>
            </a:r>
            <a:r>
              <a:rPr lang="en-US" dirty="0"/>
              <a:t>readonly</a:t>
            </a:r>
            <a:r>
              <a:rPr lang="he-IL" dirty="0"/>
              <a:t> ל-</a:t>
            </a:r>
            <a:r>
              <a:rPr lang="en-US" dirty="0"/>
              <a:t>disabled</a:t>
            </a:r>
            <a:r>
              <a:rPr lang="he-IL" dirty="0"/>
              <a:t> הוא שאלמנט שהוא </a:t>
            </a:r>
            <a:r>
              <a:rPr lang="en-US" dirty="0"/>
              <a:t>disabled</a:t>
            </a:r>
            <a:r>
              <a:rPr lang="he-IL" dirty="0"/>
              <a:t> לא ישלח עם הטופס, בעוד אלמנט שהוא </a:t>
            </a:r>
            <a:r>
              <a:rPr lang="en-US" dirty="0"/>
              <a:t>readonly</a:t>
            </a:r>
            <a:r>
              <a:rPr lang="he-IL" dirty="0"/>
              <a:t> רק לא יהיה ניתן לשינוי.</a:t>
            </a:r>
            <a:endParaRPr lang="en-US" dirty="0"/>
          </a:p>
          <a:p>
            <a:pPr marL="285750" indent="-285750" algn="r" rtl="1">
              <a:buFont typeface="Wingdings" panose="05000000000000000000" pitchFamily="2" charset="2"/>
              <a:buChar char="v"/>
            </a:pPr>
            <a:r>
              <a:rPr lang="en-US" dirty="0"/>
              <a:t>placeholder</a:t>
            </a:r>
            <a:r>
              <a:rPr lang="he-IL" dirty="0"/>
              <a:t> – טקסט שיופיע בתוך התיבה</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094023" y="3185552"/>
            <a:ext cx="1875004" cy="187500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50B77C3E-3892-4BF3-A813-E82B04DAD9EC}"/>
              </a:ext>
            </a:extLst>
          </p:cNvPr>
          <p:cNvPicPr>
            <a:picLocks noChangeAspect="1" noChangeArrowheads="1"/>
          </p:cNvPicPr>
          <p:nvPr/>
        </p:nvPicPr>
        <p:blipFill>
          <a:blip r:embed="rId7"/>
          <a:srcRect/>
          <a:stretch/>
        </p:blipFill>
        <p:spPr bwMode="auto">
          <a:xfrm>
            <a:off x="4483048" y="3695020"/>
            <a:ext cx="1716927" cy="572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074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תגיות בסיסיות</a:t>
            </a:r>
          </a:p>
          <a:p>
            <a:pPr marL="0" indent="0" algn="r" rtl="1">
              <a:buNone/>
            </a:pPr>
            <a:r>
              <a:rPr lang="he-IL" b="1" dirty="0"/>
              <a:t>אלמנטים של טפסים</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sp>
        <p:nvSpPr>
          <p:cNvPr id="2" name="Text Placeholder 6">
            <a:extLst>
              <a:ext uri="{FF2B5EF4-FFF2-40B4-BE49-F238E27FC236}">
                <a16:creationId xmlns:a16="http://schemas.microsoft.com/office/drawing/2014/main" id="{9CA71352-B761-4EC4-E84F-2F6DD0A3235F}"/>
              </a:ext>
            </a:extLst>
          </p:cNvPr>
          <p:cNvSpPr>
            <a:spLocks noGrp="1"/>
          </p:cNvSpPr>
          <p:nvPr>
            <p:ph type="body" sz="quarter" idx="14"/>
          </p:nvPr>
        </p:nvSpPr>
        <p:spPr>
          <a:xfrm>
            <a:off x="1246094" y="1497521"/>
            <a:ext cx="8235338" cy="5360479"/>
          </a:xfrm>
        </p:spPr>
        <p:txBody>
          <a:bodyPr numCol="2">
            <a:normAutofit/>
          </a:bodyPr>
          <a:lstStyle/>
          <a:p>
            <a:pPr marL="0" indent="0" algn="r" rtl="1">
              <a:buNone/>
            </a:pPr>
            <a:endParaRPr lang="en-US" b="1" dirty="0"/>
          </a:p>
          <a:p>
            <a:pPr marL="0" indent="0" algn="r" rtl="1">
              <a:buNone/>
            </a:pPr>
            <a:endParaRPr lang="en-US" b="1" dirty="0"/>
          </a:p>
          <a:p>
            <a:r>
              <a:rPr lang="en-US" b="0" dirty="0">
                <a:solidFill>
                  <a:srgbClr val="808080"/>
                </a:solidFill>
                <a:effectLst/>
                <a:latin typeface="Consolas" panose="020B0609020204030204" pitchFamily="49" charset="0"/>
              </a:rPr>
              <a:t>        &lt;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"button"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"checkbox"</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"color"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"date"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"datetime-local"</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"email"</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"file"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"hidden"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"image"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"month"</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"number"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pPr algn="r" rtl="1"/>
            <a:r>
              <a:rPr lang="en-US" b="0" dirty="0">
                <a:solidFill>
                  <a:srgbClr val="D4D4D4"/>
                </a:solidFill>
                <a:effectLst/>
                <a:latin typeface="Consolas" panose="020B0609020204030204" pitchFamily="49" charset="0"/>
              </a:rPr>
              <a:t>        </a:t>
            </a:r>
          </a:p>
          <a:p>
            <a:endParaRPr lang="en-US" dirty="0">
              <a:solidFill>
                <a:srgbClr val="D4D4D4"/>
              </a:solidFill>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"password"</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"radio"</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"range"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"reset"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"search"</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"submit"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tel</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"text"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"time"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url</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"week"</a:t>
            </a:r>
            <a:r>
              <a:rPr lang="en-US" b="0" dirty="0">
                <a:solidFill>
                  <a:srgbClr val="808080"/>
                </a:solidFill>
                <a:effectLst/>
                <a:latin typeface="Consolas" panose="020B0609020204030204" pitchFamily="49" charset="0"/>
              </a:rPr>
              <a:t>&gt;</a:t>
            </a:r>
            <a:endParaRPr lang="he-IL" b="1" dirty="0"/>
          </a:p>
        </p:txBody>
      </p:sp>
    </p:spTree>
    <p:extLst>
      <p:ext uri="{BB962C8B-B14F-4D97-AF65-F5344CB8AC3E}">
        <p14:creationId xmlns:p14="http://schemas.microsoft.com/office/powerpoint/2010/main" val="32986504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423647" y="1889760"/>
            <a:ext cx="6338047"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rPr>
              <a:t>מה זה </a:t>
            </a:r>
            <a:r>
              <a:rPr lang="en-GB" sz="1800" b="1" dirty="0">
                <a:solidFill>
                  <a:srgbClr val="92D050"/>
                </a:solidFill>
                <a:latin typeface="Arial" panose="020B0604020202020204" pitchFamily="34" charset="0"/>
              </a:rPr>
              <a:t>?CSS</a:t>
            </a:r>
          </a:p>
          <a:p>
            <a:pPr marL="0" indent="0" algn="r" rtl="1" fontAlgn="base">
              <a:buNone/>
            </a:pPr>
            <a:r>
              <a:rPr lang="he-IL" sz="1300" dirty="0"/>
              <a:t>כידוע, שפת </a:t>
            </a:r>
            <a:r>
              <a:rPr lang="en-US" sz="1300" dirty="0"/>
              <a:t>HTML</a:t>
            </a:r>
            <a:r>
              <a:rPr lang="he-IL" sz="1300" dirty="0"/>
              <a:t> מגדירה את תוכן ומבנה הדפים באינטרנט, אך היא אינה מגדירה את העיצוב הוויזואלי שלהם. </a:t>
            </a:r>
            <a:r>
              <a:rPr lang="en-US" sz="1300" dirty="0"/>
              <a:t>CSS</a:t>
            </a:r>
            <a:r>
              <a:rPr lang="he-IL" sz="1300" dirty="0"/>
              <a:t> (קיצור של </a:t>
            </a:r>
            <a:r>
              <a:rPr lang="en-US" sz="1300" dirty="0"/>
              <a:t>Cascading Styles Sheets) </a:t>
            </a:r>
            <a:r>
              <a:rPr lang="he-IL" sz="1300" dirty="0"/>
              <a:t>) או בשמה העברי, גיליונות עיצוב מדורגים, היא שפה המאפשרת להגדיר מאפייני עיצוב על מסמכי </a:t>
            </a:r>
            <a:r>
              <a:rPr lang="en-US" sz="1300" dirty="0"/>
              <a:t>HTML</a:t>
            </a:r>
            <a:r>
              <a:rPr lang="he-IL" sz="1300" dirty="0"/>
              <a:t> ע"י בחירה של אלמנטים במסמך והגדרת הוראות עיצוב על אלמנטים אלו.</a:t>
            </a:r>
          </a:p>
          <a:p>
            <a:pPr marL="0" indent="0" algn="r" rtl="1" fontAlgn="base">
              <a:buNone/>
            </a:pPr>
            <a:endParaRPr lang="he-IL" sz="1300" dirty="0"/>
          </a:p>
          <a:p>
            <a:pPr marL="0" indent="0" algn="r" rtl="1" fontAlgn="base">
              <a:buNone/>
            </a:pPr>
            <a:r>
              <a:rPr lang="he-IL" sz="1300" dirty="0"/>
              <a:t>מסמך </a:t>
            </a:r>
            <a:r>
              <a:rPr lang="en-US" sz="1300" dirty="0"/>
              <a:t>CSS</a:t>
            </a:r>
            <a:r>
              <a:rPr lang="he-IL" sz="1300" dirty="0"/>
              <a:t> מורכב מאוסף של בלוקים של הגדרות עיצוביות המורכבים ממציין בחירה (</a:t>
            </a:r>
            <a:r>
              <a:rPr lang="en-US" sz="1300" dirty="0"/>
              <a:t>selector</a:t>
            </a:r>
            <a:r>
              <a:rPr lang="he-IL" sz="1300" dirty="0"/>
              <a:t> באנגלית) ומאוסף הוראות עיצוב הכתוב בתוך סוגריים מסולסלים, כאשר מציין הבחירה מורה על אלו רכיבים במסמך ה-</a:t>
            </a:r>
            <a:r>
              <a:rPr lang="en-US" sz="1300" dirty="0"/>
              <a:t>HTML</a:t>
            </a:r>
            <a:r>
              <a:rPr lang="he-IL" sz="1300" dirty="0"/>
              <a:t> יוחלו הוראות העיצוב הכלולות בהגדרה.</a:t>
            </a:r>
            <a:endParaRPr lang="en-US" sz="1300" dirty="0"/>
          </a:p>
          <a:p>
            <a:pPr marL="0" indent="0" algn="r" rtl="1" fontAlgn="base">
              <a:buNone/>
            </a:pPr>
            <a:r>
              <a:rPr lang="he-IL" sz="1300" dirty="0"/>
              <a:t>יש 3 דרכים להשתמש ב-</a:t>
            </a:r>
            <a:r>
              <a:rPr lang="en-US" sz="1300" dirty="0"/>
              <a:t>CSS</a:t>
            </a:r>
            <a:r>
              <a:rPr lang="he-IL" sz="1300" dirty="0"/>
              <a:t>:</a:t>
            </a:r>
          </a:p>
          <a:p>
            <a:pPr marL="285750" indent="-285750" algn="r" rtl="1" fontAlgn="base">
              <a:buFont typeface="Wingdings" panose="05000000000000000000" pitchFamily="2" charset="2"/>
              <a:buChar char="v"/>
            </a:pPr>
            <a:r>
              <a:rPr lang="en-US" sz="1300" dirty="0"/>
              <a:t>External CSS</a:t>
            </a:r>
            <a:r>
              <a:rPr lang="he-IL" sz="1300" dirty="0"/>
              <a:t> - הוספת קובץ חיצוני - </a:t>
            </a:r>
            <a:r>
              <a:rPr lang="en-US" sz="1300" dirty="0"/>
              <a:t>&lt;link </a:t>
            </a:r>
            <a:r>
              <a:rPr lang="en-US" sz="1300" dirty="0" err="1"/>
              <a:t>rel</a:t>
            </a:r>
            <a:r>
              <a:rPr lang="en-US" sz="1300" dirty="0"/>
              <a:t>="stylesheet" href="name.css"&gt;</a:t>
            </a:r>
          </a:p>
          <a:p>
            <a:pPr marL="285750" indent="-285750" algn="r" rtl="1" fontAlgn="base">
              <a:buFont typeface="Wingdings" panose="05000000000000000000" pitchFamily="2" charset="2"/>
              <a:buChar char="v"/>
            </a:pPr>
            <a:r>
              <a:rPr lang="en-US" sz="1300" dirty="0"/>
              <a:t>Internal CSS</a:t>
            </a:r>
            <a:r>
              <a:rPr lang="he-IL" sz="1300" dirty="0"/>
              <a:t> - כתיבת קוד בתגית </a:t>
            </a:r>
            <a:r>
              <a:rPr lang="en-US" sz="1300" dirty="0"/>
              <a:t>&lt;style&gt;</a:t>
            </a:r>
            <a:r>
              <a:rPr lang="he-IL" sz="1300" dirty="0"/>
              <a:t> - </a:t>
            </a:r>
            <a:r>
              <a:rPr lang="en-US" sz="1300" dirty="0"/>
              <a:t>&lt;style&gt; tag {} &lt;/style&gt;</a:t>
            </a:r>
          </a:p>
          <a:p>
            <a:pPr marL="285750" indent="-285750" algn="r" rtl="1" fontAlgn="base">
              <a:buFont typeface="Wingdings" panose="05000000000000000000" pitchFamily="2" charset="2"/>
              <a:buChar char="v"/>
            </a:pPr>
            <a:r>
              <a:rPr lang="en-US" sz="1300" dirty="0"/>
              <a:t>Inline CSS</a:t>
            </a:r>
            <a:r>
              <a:rPr lang="he-IL" sz="1300" dirty="0"/>
              <a:t> - שימוש במאפיין </a:t>
            </a:r>
            <a:r>
              <a:rPr lang="en-US" sz="1300" dirty="0"/>
              <a:t>style</a:t>
            </a:r>
            <a:r>
              <a:rPr lang="he-IL" sz="1300" dirty="0"/>
              <a:t> בתוך התגית - </a:t>
            </a:r>
            <a:r>
              <a:rPr lang="en-US" sz="1300" dirty="0"/>
              <a:t>&lt;tag style="</a:t>
            </a:r>
            <a:r>
              <a:rPr lang="en-US" sz="1300" dirty="0" err="1"/>
              <a:t>color:blue;text-align:center</a:t>
            </a:r>
            <a:r>
              <a:rPr lang="en-US" sz="1300" dirty="0"/>
              <a:t>;"&gt;</a:t>
            </a:r>
          </a:p>
          <a:p>
            <a:pPr marR="0" lvl="0" algn="r" rtl="1" fontAlgn="auto">
              <a:spcAft>
                <a:spcPts val="0"/>
              </a:spcAft>
              <a:buClr>
                <a:srgbClr val="AA2B1E"/>
              </a:buClr>
              <a:buSzPct val="85000"/>
              <a:tabLst/>
              <a:defRPr/>
            </a:pPr>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369024" y="3185552"/>
            <a:ext cx="1325002" cy="187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6749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900" b="1" dirty="0">
                <a:solidFill>
                  <a:srgbClr val="92D050"/>
                </a:solidFill>
                <a:latin typeface="Arial" panose="020B0604020202020204" pitchFamily="34" charset="0"/>
              </a:rPr>
              <a:t>מה זה </a:t>
            </a:r>
            <a:r>
              <a:rPr lang="en-GB" sz="1900" b="1" dirty="0">
                <a:solidFill>
                  <a:srgbClr val="92D050"/>
                </a:solidFill>
                <a:latin typeface="Arial" panose="020B0604020202020204" pitchFamily="34" charset="0"/>
              </a:rPr>
              <a:t>?CSS</a:t>
            </a:r>
          </a:p>
          <a:p>
            <a:pPr marL="0" indent="0" algn="r" rtl="1" fontAlgn="base">
              <a:buNone/>
            </a:pPr>
            <a:r>
              <a:rPr lang="he-IL" sz="1400" b="1" dirty="0"/>
              <a:t>חיצוני - בעד ונגד.</a:t>
            </a:r>
            <a:r>
              <a:rPr lang="he-IL" sz="1400" dirty="0"/>
              <a:t> </a:t>
            </a:r>
            <a:br>
              <a:rPr lang="he-IL" sz="1400" dirty="0"/>
            </a:br>
            <a:r>
              <a:rPr lang="he-IL" sz="1400" dirty="0"/>
              <a:t>גיליונות סגנון עוזרים לך לעצב באופן אחיד אתרים שלמים ולכן הם המומלצים ביותר. אם יש שינוי סגנון, כתוב אותו בדף ה-</a:t>
            </a:r>
            <a:r>
              <a:rPr lang="en-US" sz="1400" dirty="0"/>
              <a:t>CSS</a:t>
            </a:r>
            <a:r>
              <a:rPr lang="he-IL" sz="1400" dirty="0"/>
              <a:t> ומיד הוא מיושם לרוחב האתר כולו. הבעיה עם קבצי </a:t>
            </a:r>
            <a:r>
              <a:rPr lang="en-US" sz="1400" dirty="0"/>
              <a:t>CSS</a:t>
            </a:r>
            <a:r>
              <a:rPr lang="he-IL" sz="1400" dirty="0"/>
              <a:t> חיצוניים היא הזמן שלוקח לדפדפן לפתוח אותם בזמן טעינת דף. יש צורך לטעון לא רק את הדף עצמו אלא גם את גיליון הסגנון עוד בטרם יוצג הדף למשתמש. לכן יש צורך לשמור את קבצי ה</a:t>
            </a:r>
            <a:r>
              <a:rPr lang="en-US" sz="1400" dirty="0"/>
              <a:t>CSS-</a:t>
            </a:r>
            <a:r>
              <a:rPr lang="he-IL" sz="1400" dirty="0"/>
              <a:t> קטנים. </a:t>
            </a:r>
            <a:br>
              <a:rPr lang="he-IL" sz="1400" dirty="0"/>
            </a:br>
            <a:br>
              <a:rPr lang="he-IL" sz="1400" dirty="0"/>
            </a:br>
            <a:r>
              <a:rPr lang="he-IL" sz="1400" b="1" dirty="0"/>
              <a:t>פנימי</a:t>
            </a:r>
            <a:r>
              <a:rPr lang="ru-RU" sz="1400" b="1" dirty="0"/>
              <a:t> </a:t>
            </a:r>
            <a:r>
              <a:rPr lang="he-IL" sz="1400" b="1" dirty="0"/>
              <a:t>- בעד ונגד</a:t>
            </a:r>
            <a:r>
              <a:rPr lang="he-IL" sz="1400" dirty="0"/>
              <a:t> </a:t>
            </a:r>
            <a:br>
              <a:rPr lang="he-IL" sz="1400" dirty="0"/>
            </a:br>
            <a:r>
              <a:rPr lang="he-IL" sz="1400" dirty="0"/>
              <a:t>סגנון פנימי יהיה שימושי במיוחד כאשר רוצים ליצור מסמך מיוחד השונה במראהו משאר האתר. ייתכן שגם תשתמש בסגנונות פנימיים כדי ליצור כללי סגנון חדשים שאחר כך יועברו לדפי סגנון חיצוניים. הצרה עם סגנונות פנימיים היא שיש נטייה ליצור כללים לכל דף בנפרד ולאחר מכן, להעתיק את הסגנון לדף הבא. הבעיה נוצרת כאשר יש צורך לשנות משהו כי המלאכה הופכת אימתנית וטעונת שגיאות. כלל הברזל הוא, כשיש כלל סגנון הנוגע לשלושה דפי </a:t>
            </a:r>
            <a:r>
              <a:rPr lang="en-US" sz="1400" dirty="0"/>
              <a:t>HTML</a:t>
            </a:r>
            <a:r>
              <a:rPr lang="he-IL" sz="1400" dirty="0"/>
              <a:t> או יותר, יש להעביר אותו לקובץ </a:t>
            </a:r>
            <a:r>
              <a:rPr lang="en-US" sz="1400" dirty="0"/>
              <a:t>CSS</a:t>
            </a:r>
            <a:r>
              <a:rPr lang="he-IL" sz="1400" dirty="0"/>
              <a:t> ולקשר או לייבא אותו למסמך. כלל זה יעזור מאוד כשיגיע הזמן לשינויים. </a:t>
            </a:r>
            <a:br>
              <a:rPr lang="he-IL" sz="1400" dirty="0"/>
            </a:br>
            <a:br>
              <a:rPr lang="he-IL" sz="1400" dirty="0"/>
            </a:br>
            <a:r>
              <a:rPr lang="he-IL" sz="1400" b="1" dirty="0"/>
              <a:t>מובנה</a:t>
            </a:r>
            <a:r>
              <a:rPr lang="en-US" sz="1400" b="1" dirty="0"/>
              <a:t> </a:t>
            </a:r>
            <a:r>
              <a:rPr lang="he-IL" sz="1400" b="1" dirty="0"/>
              <a:t> - בעד ונגד</a:t>
            </a:r>
            <a:r>
              <a:rPr lang="he-IL" sz="1400" dirty="0"/>
              <a:t> </a:t>
            </a:r>
            <a:br>
              <a:rPr lang="he-IL" sz="1400" dirty="0"/>
            </a:br>
            <a:r>
              <a:rPr lang="he-IL" sz="1400" dirty="0"/>
              <a:t>סגנונות </a:t>
            </a:r>
            <a:r>
              <a:rPr lang="en-US" sz="1400" dirty="0"/>
              <a:t>inline</a:t>
            </a:r>
            <a:r>
              <a:rPr lang="he-IL" sz="1400" dirty="0"/>
              <a:t> הם בזבזניים, קשים לניהול ואינם ניתנים לשימוש חוזר ולכן מומלץ להשתמש בהם כמה שפחות. דפי </a:t>
            </a:r>
            <a:r>
              <a:rPr lang="en-US" sz="1400" dirty="0"/>
              <a:t> HTML </a:t>
            </a:r>
            <a:r>
              <a:rPr lang="he-IL" sz="1400" dirty="0"/>
              <a:t>שבהם כתובים סגנונות רבים ב-</a:t>
            </a:r>
            <a:r>
              <a:rPr lang="en-US" sz="1400" dirty="0"/>
              <a:t>inline</a:t>
            </a:r>
            <a:r>
              <a:rPr lang="he-IL" sz="1400" dirty="0"/>
              <a:t>, הופכים להיות בדיוק מה שלא רצינו שיהיו: עיצוב, תוכן ותכנות ביחד. ולכן בכל פעם שאתה מתפתה לשים סגנון בתוך ה-</a:t>
            </a:r>
            <a:r>
              <a:rPr lang="en-US" sz="1400" dirty="0"/>
              <a:t>BODY</a:t>
            </a:r>
            <a:r>
              <a:rPr lang="he-IL" sz="1400" dirty="0"/>
              <a:t>, תחשוב שוב אם אינך יכול לעשות זאת באופן שונה, בין אם שימוש ב-</a:t>
            </a:r>
            <a:r>
              <a:rPr lang="en-US" sz="1400" dirty="0"/>
              <a:t>CLASS</a:t>
            </a:r>
            <a:r>
              <a:rPr lang="he-IL" sz="1400" dirty="0"/>
              <a:t> או ב</a:t>
            </a:r>
            <a:r>
              <a:rPr lang="en-US" sz="1400" dirty="0"/>
              <a:t>ID-</a:t>
            </a:r>
            <a:r>
              <a:rPr lang="he-IL" sz="1400" dirty="0"/>
              <a:t>. הסגנונות יהיו הרבה יותר נגישים לסגנון ועיצוב.</a:t>
            </a:r>
          </a:p>
          <a:p>
            <a:pPr marR="0" lvl="0" algn="r" rtl="1" fontAlgn="auto">
              <a:spcAft>
                <a:spcPts val="0"/>
              </a:spcAft>
              <a:buClr>
                <a:srgbClr val="AA2B1E"/>
              </a:buClr>
              <a:buSzPct val="85000"/>
              <a:tabLst/>
              <a:defRPr/>
            </a:pPr>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369024" y="3185552"/>
            <a:ext cx="1325002" cy="187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61241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850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100" b="1" dirty="0">
                <a:solidFill>
                  <a:srgbClr val="92D050"/>
                </a:solidFill>
                <a:latin typeface="Arial" panose="020B0604020202020204" pitchFamily="34" charset="0"/>
              </a:rPr>
              <a:t>הגדרת סגנון </a:t>
            </a:r>
            <a:br>
              <a:rPr lang="he-IL" sz="2100" b="1" dirty="0">
                <a:solidFill>
                  <a:srgbClr val="92D050"/>
                </a:solidFill>
                <a:latin typeface="Arial" panose="020B0604020202020204" pitchFamily="34" charset="0"/>
              </a:rPr>
            </a:br>
            <a:endParaRPr lang="he-IL" sz="2100" b="1" dirty="0">
              <a:solidFill>
                <a:srgbClr val="92D050"/>
              </a:solidFill>
              <a:latin typeface="Arial" panose="020B0604020202020204" pitchFamily="34" charset="0"/>
            </a:endParaRPr>
          </a:p>
          <a:p>
            <a:pPr marL="0" indent="0" algn="r" rtl="1" fontAlgn="base">
              <a:buNone/>
            </a:pPr>
            <a:endParaRPr lang="he-IL" sz="1400" dirty="0"/>
          </a:p>
          <a:p>
            <a:pPr marL="0" indent="0" algn="r" rtl="1" fontAlgn="base">
              <a:buNone/>
            </a:pPr>
            <a:endParaRPr lang="he-IL" sz="1400" dirty="0"/>
          </a:p>
          <a:p>
            <a:pPr marL="0" indent="0" algn="r" rtl="1" fontAlgn="base">
              <a:buNone/>
            </a:pPr>
            <a:endParaRPr lang="he-IL" sz="1400" dirty="0"/>
          </a:p>
          <a:p>
            <a:pPr marL="0" indent="0" algn="r" rtl="1" fontAlgn="base">
              <a:buNone/>
            </a:pPr>
            <a:endParaRPr lang="he-IL" sz="1400" dirty="0"/>
          </a:p>
          <a:p>
            <a:pPr algn="r" rtl="1" fontAlgn="base"/>
            <a:r>
              <a:rPr lang="he-IL" sz="1400" b="1" dirty="0"/>
              <a:t>סלקטורים - </a:t>
            </a:r>
            <a:r>
              <a:rPr lang="en-US" sz="1400" b="1" dirty="0"/>
              <a:t>Selectors</a:t>
            </a:r>
            <a:endParaRPr lang="en-US" sz="1400" dirty="0"/>
          </a:p>
          <a:p>
            <a:pPr algn="r" rtl="1" fontAlgn="base"/>
            <a:r>
              <a:rPr lang="he-IL" sz="1400" dirty="0"/>
              <a:t>החלק הראשון של הגדרת </a:t>
            </a:r>
            <a:r>
              <a:rPr lang="en-US" sz="1400" dirty="0"/>
              <a:t>CSS</a:t>
            </a:r>
            <a:r>
              <a:rPr lang="he-IL" sz="1400" dirty="0"/>
              <a:t> הוא על אילו אלמנטים יוגדר סגנון העיצוב שמוגדר בהמשך, בתוך הסוגריים המסולסלים. בקוד הנ”ל הסגנון העיצובי יוגדר לכל התוכן והאלמנטים שנמצאים תחת תגית ה-</a:t>
            </a:r>
            <a:r>
              <a:rPr lang="en-US" sz="1400" dirty="0"/>
              <a:t>h1</a:t>
            </a:r>
            <a:r>
              <a:rPr lang="he-IL" sz="1400" dirty="0"/>
              <a:t>, שהוא הסלקטור במקרה הזה. ישנם מספר סוגי סלקטורים ב-</a:t>
            </a:r>
            <a:r>
              <a:rPr lang="en-US" sz="1400" dirty="0"/>
              <a:t>CSS</a:t>
            </a:r>
            <a:r>
              <a:rPr lang="he-IL" sz="1400" dirty="0"/>
              <a:t>, אותם נכיר בהמשך.</a:t>
            </a:r>
          </a:p>
          <a:p>
            <a:pPr algn="r" rtl="1" fontAlgn="base"/>
            <a:r>
              <a:rPr lang="he-IL" sz="1400" b="1" dirty="0"/>
              <a:t>תכונות - </a:t>
            </a:r>
            <a:r>
              <a:rPr lang="en-US" sz="1400" b="1" dirty="0"/>
              <a:t>Properties</a:t>
            </a:r>
            <a:endParaRPr lang="en-US" sz="1400" dirty="0"/>
          </a:p>
          <a:p>
            <a:pPr algn="r" rtl="1" fontAlgn="base"/>
            <a:r>
              <a:rPr lang="he-IL" sz="1400" dirty="0"/>
              <a:t>בתוך הסוגריים המסולסלים נמצאת רשימה של תכונות שנרצה להגדיר (</a:t>
            </a:r>
            <a:r>
              <a:rPr lang="en-US" sz="1400" dirty="0"/>
              <a:t>font-size, color</a:t>
            </a:r>
            <a:r>
              <a:rPr lang="he-IL" sz="1400" dirty="0"/>
              <a:t> וכו’), לאחריהם נקודותיהם ואז הערך שנרצה לקבוע. כל שורת הגדרת ערך לתכונה תסתיים בנקודה-פסיק. בדוגמא, אנחנו קובעים את הערך</a:t>
            </a:r>
            <a:r>
              <a:rPr lang="en-US" sz="1400" dirty="0"/>
              <a:t>12px </a:t>
            </a:r>
            <a:r>
              <a:rPr lang="he-IL" sz="1400" dirty="0"/>
              <a:t>(ערך מספרי) לתכונה </a:t>
            </a:r>
            <a:r>
              <a:rPr lang="en-US" sz="1400" dirty="0"/>
              <a:t>font-size</a:t>
            </a:r>
            <a:r>
              <a:rPr lang="he-IL" sz="1400" dirty="0"/>
              <a:t> ואת הערך </a:t>
            </a:r>
            <a:r>
              <a:rPr lang="en-US" sz="1400" dirty="0"/>
              <a:t>blue</a:t>
            </a:r>
            <a:r>
              <a:rPr lang="he-IL" sz="1400" dirty="0"/>
              <a:t> (ערך עם שם) לתכונה </a:t>
            </a:r>
            <a:r>
              <a:rPr lang="en-US" sz="1400" dirty="0"/>
              <a:t>color</a:t>
            </a:r>
            <a:r>
              <a:rPr lang="he-IL" sz="1400" dirty="0"/>
              <a:t>.</a:t>
            </a:r>
            <a:endParaRPr lang="en-US" sz="1400" dirty="0"/>
          </a:p>
          <a:p>
            <a:pPr algn="r" rtl="1" fontAlgn="base"/>
            <a:r>
              <a:rPr lang="he-IL" sz="1400" b="1" dirty="0"/>
              <a:t>ערכים - </a:t>
            </a:r>
            <a:r>
              <a:rPr lang="en-US" sz="1400" b="1" dirty="0"/>
              <a:t>Values</a:t>
            </a:r>
            <a:endParaRPr lang="en-US" sz="1400" dirty="0"/>
          </a:p>
          <a:p>
            <a:pPr algn="r" rtl="1" fontAlgn="base"/>
            <a:r>
              <a:rPr lang="he-IL" sz="1400" dirty="0"/>
              <a:t>לכל תכונה שנרצה להגדיר ערך שונה מערך ברירת המחדל, נקבע ערך.</a:t>
            </a:r>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369024" y="3185552"/>
            <a:ext cx="1325002" cy="187500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79BAABD9-0939-708F-6E54-0C281D388E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34884" y="2528327"/>
            <a:ext cx="5591175" cy="1314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79525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rPr>
              <a:t>ערכים המגדירים אורך או ואחוזים</a:t>
            </a:r>
            <a:endParaRPr lang="he-IL" sz="1800" b="1" dirty="0"/>
          </a:p>
          <a:p>
            <a:pPr marL="0" indent="0" algn="r" rtl="1" fontAlgn="base">
              <a:buNone/>
            </a:pPr>
            <a:r>
              <a:rPr lang="he-IL" sz="1400" dirty="0"/>
              <a:t>ישנן מגון תכונות שערכיה יוגדרו כערך מספרי, ועלינו לציין את יחידת המידה עבור הערך הזה. הנה רשימה של כמה יחידות מידה נפוצות ב- </a:t>
            </a:r>
            <a:r>
              <a:rPr lang="en-US" sz="1400" dirty="0"/>
              <a:t>CSS </a:t>
            </a:r>
            <a:r>
              <a:rPr lang="he-IL" sz="1400" dirty="0"/>
              <a:t> ששווה להכיר:</a:t>
            </a:r>
          </a:p>
          <a:p>
            <a:pPr marL="0" indent="0" algn="r" rtl="1" fontAlgn="base">
              <a:buNone/>
            </a:pPr>
            <a:endParaRPr lang="he-IL" sz="1400" dirty="0"/>
          </a:p>
          <a:p>
            <a:pPr algn="r" rtl="1" fontAlgn="base"/>
            <a:r>
              <a:rPr lang="en-US" sz="1400" dirty="0"/>
              <a:t>em</a:t>
            </a:r>
            <a:r>
              <a:rPr lang="he-IL" sz="1400" dirty="0"/>
              <a:t> (לדוגמא: </a:t>
            </a:r>
            <a:r>
              <a:rPr lang="en-US" sz="1400" dirty="0"/>
              <a:t>font-size: 0.8em</a:t>
            </a:r>
            <a:r>
              <a:rPr lang="he-IL" sz="1400" dirty="0"/>
              <a:t>) - יחידה המחושבת לפי גודל הפונט הנוכחי. למשל: קביעת הערך </a:t>
            </a:r>
            <a:r>
              <a:rPr lang="en-US" sz="1400" dirty="0"/>
              <a:t>2em </a:t>
            </a:r>
            <a:r>
              <a:rPr lang="he-IL" sz="1400" dirty="0"/>
              <a:t> אומרת שהפונט יוגדל פי 2.</a:t>
            </a:r>
          </a:p>
          <a:p>
            <a:pPr algn="r" rtl="1" fontAlgn="base"/>
            <a:r>
              <a:rPr lang="en-US" sz="1400" dirty="0"/>
              <a:t>px</a:t>
            </a:r>
            <a:r>
              <a:rPr lang="he-IL" sz="1400" dirty="0"/>
              <a:t> (לדוגמא: </a:t>
            </a:r>
            <a:r>
              <a:rPr lang="en-US" sz="1400" dirty="0"/>
              <a:t>font-size: 12px</a:t>
            </a:r>
            <a:r>
              <a:rPr lang="he-IL" sz="1400" dirty="0"/>
              <a:t>) - פיקסלים. </a:t>
            </a:r>
          </a:p>
          <a:p>
            <a:pPr algn="r" rtl="1" fontAlgn="base"/>
            <a:r>
              <a:rPr lang="en-US" sz="1400" dirty="0"/>
              <a:t>pt</a:t>
            </a:r>
            <a:r>
              <a:rPr lang="he-IL" sz="1400" dirty="0"/>
              <a:t> (לדוגמא: </a:t>
            </a:r>
            <a:r>
              <a:rPr lang="en-US" sz="1400" dirty="0"/>
              <a:t>font-size: 12pt</a:t>
            </a:r>
            <a:r>
              <a:rPr lang="he-IL" sz="1400" dirty="0"/>
              <a:t>) - גודל בנקודות. </a:t>
            </a:r>
          </a:p>
          <a:p>
            <a:pPr algn="r" rtl="1" fontAlgn="base"/>
            <a:r>
              <a:rPr lang="he-IL" sz="1400" dirty="0"/>
              <a:t>% (לדוגמא: </a:t>
            </a:r>
            <a:r>
              <a:rPr lang="en-US" sz="1400" dirty="0"/>
              <a:t>(font-size: 80%</a:t>
            </a:r>
            <a:r>
              <a:rPr lang="he-IL" sz="1400" dirty="0"/>
              <a:t> - גודל באחוזים.</a:t>
            </a:r>
          </a:p>
          <a:p>
            <a:pPr marL="0" indent="0" algn="r" rtl="1" fontAlgn="base">
              <a:buNone/>
            </a:pPr>
            <a:endParaRPr lang="he-IL" sz="1400" dirty="0"/>
          </a:p>
          <a:p>
            <a:pPr marL="0" indent="0" algn="r" rtl="1" fontAlgn="base">
              <a:buNone/>
            </a:pPr>
            <a:r>
              <a:rPr lang="he-IL" sz="1400" dirty="0"/>
              <a:t>קיימות יחידות נוספות טיפה פחות פופולריות כגון:</a:t>
            </a:r>
            <a:r>
              <a:rPr lang="en-US" sz="1400" dirty="0"/>
              <a:t>cm </a:t>
            </a:r>
            <a:r>
              <a:rPr lang="he-IL" sz="1400" dirty="0"/>
              <a:t>(סנטימטרים), </a:t>
            </a:r>
            <a:r>
              <a:rPr lang="en-US" sz="1400" dirty="0"/>
              <a:t>mm</a:t>
            </a:r>
            <a:r>
              <a:rPr lang="he-IL" sz="1400" dirty="0"/>
              <a:t> (מילימטרים) ו-</a:t>
            </a:r>
            <a:r>
              <a:rPr lang="en-US" sz="1400" dirty="0"/>
              <a:t>in</a:t>
            </a:r>
            <a:r>
              <a:rPr lang="he-IL" sz="1400" dirty="0"/>
              <a:t> (אינצ’ים).</a:t>
            </a:r>
          </a:p>
          <a:p>
            <a:pPr marR="0" lvl="0" algn="r" rtl="1" fontAlgn="auto">
              <a:spcAft>
                <a:spcPts val="0"/>
              </a:spcAft>
              <a:buClr>
                <a:srgbClr val="AA2B1E"/>
              </a:buClr>
              <a:buSzPct val="85000"/>
              <a:tabLst/>
              <a:defRPr/>
            </a:pPr>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369024" y="3185552"/>
            <a:ext cx="1325002" cy="187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46756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rPr>
              <a:t>סלקטור </a:t>
            </a:r>
            <a:r>
              <a:rPr lang="en-GB" sz="1800" b="1" dirty="0">
                <a:solidFill>
                  <a:srgbClr val="92D050"/>
                </a:solidFill>
                <a:latin typeface="Arial" panose="020B0604020202020204" pitchFamily="34" charset="0"/>
              </a:rPr>
              <a:t>ID</a:t>
            </a:r>
            <a:r>
              <a:rPr lang="he-IL" sz="1800" b="1" dirty="0">
                <a:solidFill>
                  <a:srgbClr val="92D050"/>
                </a:solidFill>
                <a:latin typeface="Arial" panose="020B0604020202020204" pitchFamily="34" charset="0"/>
              </a:rPr>
              <a:t>: בחירת תגיות לפי שם</a:t>
            </a:r>
          </a:p>
          <a:p>
            <a:pPr marL="0" indent="0" algn="r" rtl="1" fontAlgn="base">
              <a:buNone/>
            </a:pPr>
            <a:r>
              <a:rPr lang="he-IL" sz="1400" dirty="0"/>
              <a:t>לכל אלמנט ב-</a:t>
            </a:r>
            <a:r>
              <a:rPr lang="en-US" sz="1400" dirty="0"/>
              <a:t>HTML</a:t>
            </a:r>
            <a:r>
              <a:rPr lang="he-IL" sz="1400" dirty="0"/>
              <a:t> ניתן להגדיר שם ייחודי ע”י שימוש בתכונה </a:t>
            </a:r>
            <a:r>
              <a:rPr lang="en-US" sz="1400" dirty="0"/>
              <a:t>id</a:t>
            </a:r>
            <a:r>
              <a:rPr lang="he-IL" sz="1400" dirty="0"/>
              <a:t>. לדוגמא:</a:t>
            </a:r>
          </a:p>
          <a:p>
            <a:pPr marL="0" indent="0" algn="l" fontAlgn="base">
              <a:buNone/>
            </a:pPr>
            <a:r>
              <a:rPr lang="en-US" sz="1400" dirty="0"/>
              <a:t>&lt;p </a:t>
            </a:r>
            <a:r>
              <a:rPr lang="en-US" sz="1400" b="1" dirty="0"/>
              <a:t>id="first"</a:t>
            </a:r>
            <a:r>
              <a:rPr lang="en-US" sz="1400" dirty="0"/>
              <a:t>&gt;This is the first paragraph&lt;/p&gt;</a:t>
            </a:r>
            <a:br>
              <a:rPr lang="en-US" sz="1400" dirty="0"/>
            </a:br>
            <a:r>
              <a:rPr lang="en-US" sz="1400" dirty="0"/>
              <a:t>&lt;p </a:t>
            </a:r>
            <a:r>
              <a:rPr lang="en-US" sz="1400" b="1" dirty="0"/>
              <a:t>id="second"</a:t>
            </a:r>
            <a:r>
              <a:rPr lang="en-US" sz="1400" dirty="0"/>
              <a:t>&gt;This is the second paragraph&lt;/p&gt;</a:t>
            </a:r>
          </a:p>
          <a:p>
            <a:pPr marL="0" indent="0" algn="r" rtl="1" fontAlgn="base">
              <a:buNone/>
            </a:pPr>
            <a:r>
              <a:rPr lang="he-IL" sz="1400" dirty="0"/>
              <a:t>בדוגמא ישנן 2 פסקאות. לראשונה נתנו שם ייחודי </a:t>
            </a:r>
            <a:r>
              <a:rPr lang="en-US" sz="1400" dirty="0"/>
              <a:t>first </a:t>
            </a:r>
            <a:r>
              <a:rPr lang="he-IL" sz="1400" dirty="0"/>
              <a:t> ולפסקה השנייה נתנו את השם </a:t>
            </a:r>
            <a:r>
              <a:rPr lang="en-US" sz="1400" dirty="0"/>
              <a:t>second</a:t>
            </a:r>
            <a:r>
              <a:rPr lang="he-IL" sz="1400" dirty="0"/>
              <a:t>.</a:t>
            </a:r>
            <a:endParaRPr lang="en-US" sz="1400" dirty="0"/>
          </a:p>
          <a:p>
            <a:pPr marL="0" indent="0" algn="r" rtl="1" fontAlgn="base">
              <a:buNone/>
            </a:pPr>
            <a:r>
              <a:rPr lang="he-IL" sz="1400" dirty="0"/>
              <a:t>כעת, תוכלו להגדיר עיצוב לכל פסקה בנפרד.</a:t>
            </a:r>
          </a:p>
          <a:p>
            <a:pPr marL="0" indent="0" algn="r" rtl="1" fontAlgn="base">
              <a:buNone/>
            </a:pPr>
            <a:r>
              <a:rPr lang="he-IL" sz="1400" dirty="0"/>
              <a:t>נשתמש בסלקטור ע”י </a:t>
            </a:r>
            <a:r>
              <a:rPr lang="en-US" sz="1400" dirty="0"/>
              <a:t>ID, </a:t>
            </a:r>
            <a:r>
              <a:rPr lang="he-IL" sz="1400" dirty="0"/>
              <a:t> ע”י כך שנכתוב סולמית (#) ואת שם האלמנט שאנחנו רוצים לבחור. את הגדרת העיצוב נרשום כרגיל. דוגמא:</a:t>
            </a:r>
          </a:p>
          <a:p>
            <a:pPr marL="0" indent="0" algn="l" fontAlgn="base">
              <a:buNone/>
            </a:pPr>
            <a:r>
              <a:rPr lang="en-US" sz="1400" dirty="0"/>
              <a:t>#first {</a:t>
            </a:r>
            <a:br>
              <a:rPr lang="en-US" sz="1400" dirty="0"/>
            </a:br>
            <a:r>
              <a:rPr lang="en-US" sz="1400" dirty="0"/>
              <a:t>  color: red;</a:t>
            </a:r>
            <a:br>
              <a:rPr lang="en-US" sz="1400" dirty="0"/>
            </a:br>
            <a:r>
              <a:rPr lang="en-US" sz="1400" dirty="0"/>
              <a:t>}</a:t>
            </a:r>
            <a:br>
              <a:rPr lang="en-US" sz="1400" dirty="0"/>
            </a:br>
            <a:r>
              <a:rPr lang="en-US" sz="1400" dirty="0"/>
              <a:t>#second {</a:t>
            </a:r>
            <a:br>
              <a:rPr lang="en-US" sz="1400" dirty="0"/>
            </a:br>
            <a:r>
              <a:rPr lang="en-US" sz="1400" dirty="0"/>
              <a:t>  color: blue;</a:t>
            </a:r>
            <a:br>
              <a:rPr lang="en-US" sz="1400" dirty="0"/>
            </a:br>
            <a:r>
              <a:rPr lang="en-US" sz="1400" dirty="0"/>
              <a:t>}</a:t>
            </a:r>
            <a:endParaRPr lang="he-IL" sz="1400" dirty="0"/>
          </a:p>
          <a:p>
            <a:pPr marR="0" lvl="0" algn="r" rtl="1" fontAlgn="auto">
              <a:spcAft>
                <a:spcPts val="0"/>
              </a:spcAft>
              <a:buClr>
                <a:srgbClr val="AA2B1E"/>
              </a:buClr>
              <a:buSzPct val="85000"/>
              <a:tabLst/>
              <a:defRPr/>
            </a:pPr>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369024" y="3185552"/>
            <a:ext cx="1325002" cy="187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7630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rPr>
              <a:t>סלקטור</a:t>
            </a:r>
            <a:r>
              <a:rPr lang="en-GB" sz="1800" b="1" dirty="0">
                <a:solidFill>
                  <a:srgbClr val="92D050"/>
                </a:solidFill>
                <a:latin typeface="Arial" panose="020B0604020202020204" pitchFamily="34" charset="0"/>
              </a:rPr>
              <a:t>Class </a:t>
            </a:r>
            <a:r>
              <a:rPr lang="he-IL" sz="1800" b="1" dirty="0">
                <a:solidFill>
                  <a:srgbClr val="92D050"/>
                </a:solidFill>
                <a:latin typeface="Arial" panose="020B0604020202020204" pitchFamily="34" charset="0"/>
              </a:rPr>
              <a:t>: קישור בין סגנון לבין אלמנטים</a:t>
            </a:r>
          </a:p>
          <a:p>
            <a:pPr marL="0" indent="0" algn="r" rtl="1" fontAlgn="base">
              <a:buNone/>
            </a:pPr>
            <a:r>
              <a:rPr lang="he-IL" sz="1400" dirty="0"/>
              <a:t>ראינו שסלקטור לפי </a:t>
            </a:r>
            <a:r>
              <a:rPr lang="en-US" sz="1400" dirty="0"/>
              <a:t>ID</a:t>
            </a:r>
            <a:r>
              <a:rPr lang="he-IL" sz="1400" dirty="0"/>
              <a:t> מאפשר לנו לבחור אלמנט ע”פ השם שלו ולפיו לקבוע סגנון, וזאת אכן שיטה טובה כאשר יש לנו אלמנט בודד בדף שנרצה להחיל עליו את הסגנון שהגדרנו.</a:t>
            </a:r>
            <a:endParaRPr lang="en-US" sz="1400" dirty="0"/>
          </a:p>
          <a:p>
            <a:pPr marL="0" indent="0" algn="r" rtl="1" fontAlgn="base">
              <a:buNone/>
            </a:pPr>
            <a:r>
              <a:rPr lang="he-IL" sz="1400" dirty="0"/>
              <a:t>אבל, אם יש לנו רשימה של 100 פריטים, ונרצה שהזוגיים יהיו צבועים באדום והאי זוגיים יהיו בכחול – איך נעשה זאת? הרי לא נגדיר סגנון עבור כל אלמנט בנפרד… ולכן, נשתמש ב-</a:t>
            </a:r>
            <a:r>
              <a:rPr lang="en-US" sz="1400" dirty="0"/>
              <a:t>Class</a:t>
            </a:r>
            <a:r>
              <a:rPr lang="he-IL" sz="1400" dirty="0"/>
              <a:t>.</a:t>
            </a:r>
            <a:endParaRPr lang="en-US" sz="1400" dirty="0"/>
          </a:p>
          <a:p>
            <a:pPr marL="0" indent="0" algn="r" rtl="1" fontAlgn="base">
              <a:buNone/>
            </a:pPr>
            <a:r>
              <a:rPr lang="he-IL" sz="1400" dirty="0"/>
              <a:t>שימוש ב-</a:t>
            </a:r>
            <a:r>
              <a:rPr lang="en-US" sz="1400" dirty="0"/>
              <a:t>Class</a:t>
            </a:r>
            <a:r>
              <a:rPr lang="he-IL" sz="1400" dirty="0"/>
              <a:t> מאשר לנו לסווג אלמנטים לא משנה מאיזה סוג הם, בלי קשר לשמם או לכמות שלהם ולהחיל עליהם עיצוב. ניתן להגדיר </a:t>
            </a:r>
            <a:r>
              <a:rPr lang="en-US" sz="1400" dirty="0"/>
              <a:t>class</a:t>
            </a:r>
            <a:r>
              <a:rPr lang="he-IL" sz="1400" dirty="0"/>
              <a:t> על סוגים שונים של אלמנטים וניתן להגדיר יותר מ-</a:t>
            </a:r>
            <a:r>
              <a:rPr lang="en-US" sz="1400" dirty="0"/>
              <a:t>class</a:t>
            </a:r>
            <a:r>
              <a:rPr lang="he-IL" sz="1400" dirty="0"/>
              <a:t> אחד על אלמנט.</a:t>
            </a:r>
          </a:p>
          <a:p>
            <a:pPr marL="0" indent="0" algn="r" rtl="1" fontAlgn="base">
              <a:buNone/>
            </a:pPr>
            <a:r>
              <a:rPr lang="he-IL" sz="1400" dirty="0"/>
              <a:t>לדוגמא, נניח שיש לנו את דף ה-</a:t>
            </a:r>
            <a:r>
              <a:rPr lang="en-US" sz="1400" dirty="0"/>
              <a:t>HTM</a:t>
            </a:r>
            <a:endParaRPr lang="he-IL" sz="1400" dirty="0"/>
          </a:p>
          <a:p>
            <a:pPr algn="l" fontAlgn="base"/>
            <a:r>
              <a:rPr lang="en-US" sz="1400" dirty="0"/>
              <a:t>&lt;ul&gt;</a:t>
            </a:r>
            <a:br>
              <a:rPr lang="en-US" sz="1400" dirty="0"/>
            </a:br>
            <a:r>
              <a:rPr lang="en-US" sz="1400" dirty="0"/>
              <a:t>    &lt;li </a:t>
            </a:r>
            <a:r>
              <a:rPr lang="en-US" sz="1400" b="1" dirty="0"/>
              <a:t>class="odd"</a:t>
            </a:r>
            <a:r>
              <a:rPr lang="en-US" sz="1400" dirty="0"/>
              <a:t>&gt;Item 1&lt;/li&gt;</a:t>
            </a:r>
            <a:br>
              <a:rPr lang="en-US" sz="1400" dirty="0"/>
            </a:br>
            <a:r>
              <a:rPr lang="en-US" sz="1400" dirty="0"/>
              <a:t>    &lt;li </a:t>
            </a:r>
            <a:r>
              <a:rPr lang="en-US" sz="1400" b="1" dirty="0"/>
              <a:t>class="even"</a:t>
            </a:r>
            <a:r>
              <a:rPr lang="en-US" sz="1400" dirty="0"/>
              <a:t>&gt;Item 2&lt;/li&gt;</a:t>
            </a:r>
            <a:br>
              <a:rPr lang="en-US" sz="1400" dirty="0"/>
            </a:br>
            <a:r>
              <a:rPr lang="en-US" sz="1400" dirty="0"/>
              <a:t>    &lt;li </a:t>
            </a:r>
            <a:r>
              <a:rPr lang="en-US" sz="1400" b="1" dirty="0"/>
              <a:t>class="odd"</a:t>
            </a:r>
            <a:r>
              <a:rPr lang="en-US" sz="1400" dirty="0"/>
              <a:t>&gt;Item 3&lt;/li&gt;</a:t>
            </a:r>
            <a:br>
              <a:rPr lang="en-US" sz="1400" dirty="0"/>
            </a:br>
            <a:r>
              <a:rPr lang="en-US" sz="1400" dirty="0"/>
              <a:t>    &lt;li </a:t>
            </a:r>
            <a:r>
              <a:rPr lang="en-US" sz="1400" b="1" dirty="0"/>
              <a:t>class="even"</a:t>
            </a:r>
            <a:r>
              <a:rPr lang="en-US" sz="1400" dirty="0"/>
              <a:t>&gt;Item 4&lt;/li&gt;</a:t>
            </a:r>
            <a:br>
              <a:rPr lang="en-US" sz="1400" dirty="0"/>
            </a:br>
            <a:r>
              <a:rPr lang="en-US" sz="1400" dirty="0"/>
              <a:t>    &lt;li </a:t>
            </a:r>
            <a:r>
              <a:rPr lang="en-US" sz="1400" b="1" dirty="0"/>
              <a:t>class="odd"</a:t>
            </a:r>
            <a:r>
              <a:rPr lang="en-US" sz="1400" dirty="0"/>
              <a:t>&gt;Item 5&lt;/li&gt;</a:t>
            </a:r>
            <a:br>
              <a:rPr lang="en-US" sz="1400" dirty="0"/>
            </a:br>
            <a:r>
              <a:rPr lang="en-US" sz="1400" dirty="0"/>
              <a:t>&lt;/ul&gt;</a:t>
            </a:r>
          </a:p>
          <a:p>
            <a:pPr marR="0" lvl="0" algn="r" rtl="1" fontAlgn="auto">
              <a:spcAft>
                <a:spcPts val="0"/>
              </a:spcAft>
              <a:buClr>
                <a:srgbClr val="AA2B1E"/>
              </a:buClr>
              <a:buSzPct val="85000"/>
              <a:tabLst/>
              <a:defRPr/>
            </a:pPr>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369024" y="3185552"/>
            <a:ext cx="1325002" cy="187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025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HTML</a:t>
            </a:r>
            <a:endParaRPr lang="he-IL"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100" b="1" dirty="0">
                <a:latin typeface="Arial" panose="020B0604020202020204" pitchFamily="34" charset="0"/>
                <a:cs typeface="Arial" panose="020B0604020202020204" pitchFamily="34" charset="0"/>
              </a:rPr>
              <a:t>הבדלים בין הגרסאות של </a:t>
            </a:r>
            <a:r>
              <a:rPr lang="en-US" sz="1100" b="1" dirty="0">
                <a:latin typeface="Arial" panose="020B0604020202020204" pitchFamily="34" charset="0"/>
                <a:cs typeface="Arial" panose="020B0604020202020204" pitchFamily="34" charset="0"/>
              </a:rPr>
              <a:t>HTML</a:t>
            </a:r>
          </a:p>
          <a:p>
            <a:pPr algn="r" rtl="1">
              <a:lnSpc>
                <a:spcPct val="150000"/>
              </a:lnSpc>
            </a:pPr>
            <a:r>
              <a:rPr lang="he-IL" sz="1200" dirty="0">
                <a:latin typeface="Arial" panose="020B0604020202020204" pitchFamily="34" charset="0"/>
                <a:cs typeface="Arial" panose="020B0604020202020204" pitchFamily="34" charset="0"/>
              </a:rPr>
              <a:t>השינויים המרכזיים נועדו לשיפור השפה בעזרת תמיכה במולטימדיה, תוך כדי שמירה על אופייה העקיב, הקריא והברור לבני אדם ולמחשבים (דפדפנים, מנתחי תוכן וכדומה).</a:t>
            </a:r>
          </a:p>
          <a:p>
            <a:pPr algn="r" rtl="1">
              <a:lnSpc>
                <a:spcPct val="150000"/>
              </a:lnSpc>
            </a:pPr>
            <a:r>
              <a:rPr lang="en-US" sz="1200" dirty="0">
                <a:latin typeface="Arial" panose="020B0604020202020204" pitchFamily="34" charset="0"/>
                <a:cs typeface="Arial" panose="020B0604020202020204" pitchFamily="34" charset="0"/>
              </a:rPr>
              <a:t>HTML5 </a:t>
            </a:r>
            <a:r>
              <a:rPr lang="he-IL" sz="1200" dirty="0">
                <a:latin typeface="Arial" panose="020B0604020202020204" pitchFamily="34" charset="0"/>
                <a:cs typeface="Arial" panose="020B0604020202020204" pitchFamily="34" charset="0"/>
              </a:rPr>
              <a:t> הוסיפה, בעיקר, מספר רב של תכונות תחביריות חדשות. תכונות אלו כוללות שימוש ב-</a:t>
            </a:r>
            <a:r>
              <a:rPr lang="en-US" sz="1200" dirty="0">
                <a:latin typeface="Arial" panose="020B0604020202020204" pitchFamily="34" charset="0"/>
                <a:cs typeface="Arial" panose="020B0604020202020204" pitchFamily="34" charset="0"/>
              </a:rPr>
              <a:t>MathGL </a:t>
            </a:r>
            <a:r>
              <a:rPr lang="he-IL" sz="1200" dirty="0">
                <a:latin typeface="Arial" panose="020B0604020202020204" pitchFamily="34" charset="0"/>
                <a:cs typeface="Arial" panose="020B0604020202020204" pitchFamily="34" charset="0"/>
              </a:rPr>
              <a:t> לנוסחאות מתמטיות, וכן הוספת אלמנטים חדשים. אלמנטים חדשים עוצבו על מנת לאפשר שילוב של מולטימדיה ותוכן גרפי באתר בקלות יחסית, מבלי שיהיה צורך לעשות שימוש ב-</a:t>
            </a:r>
            <a:r>
              <a:rPr lang="en-US" sz="1200" dirty="0">
                <a:latin typeface="Arial" panose="020B0604020202020204" pitchFamily="34" charset="0"/>
                <a:cs typeface="Arial" panose="020B0604020202020204" pitchFamily="34" charset="0"/>
              </a:rPr>
              <a:t>API</a:t>
            </a:r>
            <a:r>
              <a:rPr lang="he-IL" sz="1200" dirty="0">
                <a:latin typeface="Arial" panose="020B0604020202020204" pitchFamily="34" charset="0"/>
                <a:cs typeface="Arial" panose="020B0604020202020204" pitchFamily="34" charset="0"/>
              </a:rPr>
              <a:t> או תוספים קנייניים. תגים חדשים שאחראיים על מבנה העמוד כוללים את </a:t>
            </a:r>
            <a:r>
              <a:rPr lang="en-US" sz="1200" dirty="0">
                <a:latin typeface="Arial" panose="020B0604020202020204" pitchFamily="34" charset="0"/>
                <a:cs typeface="Arial" panose="020B0604020202020204" pitchFamily="34" charset="0"/>
              </a:rPr>
              <a:t>main&gt;‏ &lt;section&gt;,&lt;‏ &lt;article&gt;,‏ &lt;header&gt;,‏ &lt;footer&gt;,‏ ,&lt;aside&gt;,‏&lt;nav&gt; ,&lt;figure&gt;</a:t>
            </a:r>
            <a:r>
              <a:rPr lang="he-IL" sz="1200" dirty="0">
                <a:latin typeface="Arial" panose="020B0604020202020204" pitchFamily="34" charset="0"/>
                <a:cs typeface="Arial" panose="020B0604020202020204" pitchFamily="34" charset="0"/>
              </a:rPr>
              <a:t>. הם עוצבו על מנת להעשיר את התחביר של תוכן המסמכים. מאפיינים חדשים הוספו עבור תגיות </a:t>
            </a:r>
            <a:r>
              <a:rPr lang="en-US" sz="1200" dirty="0">
                <a:latin typeface="Arial" panose="020B0604020202020204" pitchFamily="34" charset="0"/>
                <a:cs typeface="Arial" panose="020B0604020202020204" pitchFamily="34" charset="0"/>
              </a:rPr>
              <a:t>HTML</a:t>
            </a:r>
            <a:r>
              <a:rPr lang="he-IL" sz="1200" dirty="0">
                <a:latin typeface="Arial" panose="020B0604020202020204" pitchFamily="34" charset="0"/>
                <a:cs typeface="Arial" panose="020B0604020202020204" pitchFamily="34" charset="0"/>
              </a:rPr>
              <a:t>, ואלמנטים ומאפיינים מסוימים הוסרו. אלמנטים מסוימים, כמו </a:t>
            </a:r>
            <a:r>
              <a:rPr lang="en-US" sz="1200" dirty="0">
                <a:latin typeface="Arial" panose="020B0604020202020204" pitchFamily="34" charset="0"/>
                <a:cs typeface="Arial" panose="020B0604020202020204" pitchFamily="34" charset="0"/>
              </a:rPr>
              <a:t>cite&gt;‏ &lt;a&gt; ,&lt;</a:t>
            </a:r>
            <a:r>
              <a:rPr lang="he-IL" sz="1200" dirty="0">
                <a:latin typeface="Arial" panose="020B0604020202020204" pitchFamily="34" charset="0"/>
                <a:cs typeface="Arial" panose="020B0604020202020204" pitchFamily="34" charset="0"/>
              </a:rPr>
              <a:t>ו-</a:t>
            </a:r>
            <a:r>
              <a:rPr lang="ru-RU" sz="1200" dirty="0">
                <a:latin typeface="Arial" panose="020B0604020202020204" pitchFamily="34" charset="0"/>
                <a:cs typeface="Arial" panose="020B0604020202020204" pitchFamily="34" charset="0"/>
              </a:rPr>
              <a:t>&lt;</a:t>
            </a:r>
            <a:r>
              <a:rPr lang="en-US" sz="1200" dirty="0">
                <a:latin typeface="Arial" panose="020B0604020202020204" pitchFamily="34" charset="0"/>
                <a:cs typeface="Arial" panose="020B0604020202020204" pitchFamily="34" charset="0"/>
              </a:rPr>
              <a:t>menu&gt;</a:t>
            </a:r>
            <a:r>
              <a:rPr lang="he-IL" sz="1200" dirty="0">
                <a:latin typeface="Arial" panose="020B0604020202020204" pitchFamily="34" charset="0"/>
                <a:cs typeface="Arial" panose="020B0604020202020204" pitchFamily="34" charset="0"/>
              </a:rPr>
              <a:t> שונו, הוגדרו מחדש ותוקננו. </a:t>
            </a:r>
            <a:r>
              <a:rPr lang="en-US" sz="1200" dirty="0">
                <a:latin typeface="Arial" panose="020B0604020202020204" pitchFamily="34" charset="0"/>
                <a:cs typeface="Arial" panose="020B0604020202020204" pitchFamily="34" charset="0"/>
              </a:rPr>
              <a:t>HTML5‏</a:t>
            </a:r>
            <a:r>
              <a:rPr lang="he-IL" sz="1200" dirty="0">
                <a:latin typeface="Arial" panose="020B0604020202020204" pitchFamily="34" charset="0"/>
                <a:cs typeface="Arial" panose="020B0604020202020204" pitchFamily="34" charset="0"/>
              </a:rPr>
              <a:t> גם מגדיר בפירוט כיצד לעבד מסמכים לא תקניים, כך שטעויות התחביר יטופלו בצורה אחידה בכל הדפדפנים.</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094023" y="3185552"/>
            <a:ext cx="1875004" cy="187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1193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a:latin typeface="Arial" panose="020B0604020202020204" pitchFamily="34" charset="0"/>
                <a:cs typeface="Arial" panose="020B0604020202020204" pitchFamily="34" charset="0"/>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rPr>
              <a:t>הערות ב-</a:t>
            </a:r>
            <a:r>
              <a:rPr lang="en-GB" sz="1800" b="1" dirty="0">
                <a:solidFill>
                  <a:srgbClr val="92D050"/>
                </a:solidFill>
                <a:latin typeface="Arial" panose="020B0604020202020204" pitchFamily="34" charset="0"/>
              </a:rPr>
              <a:t>CSS</a:t>
            </a:r>
            <a:endParaRPr lang="he-IL" sz="1800" b="1" dirty="0">
              <a:solidFill>
                <a:srgbClr val="92D050"/>
              </a:solidFill>
              <a:latin typeface="Arial" panose="020B0604020202020204" pitchFamily="34" charset="0"/>
            </a:endParaRPr>
          </a:p>
          <a:p>
            <a:pPr algn="r" rtl="1">
              <a:lnSpc>
                <a:spcPct val="150000"/>
              </a:lnSpc>
            </a:pPr>
            <a:r>
              <a:rPr lang="he-IL" sz="1400" dirty="0"/>
              <a:t>הערות ב-</a:t>
            </a:r>
            <a:r>
              <a:rPr lang="en-US" sz="1400" dirty="0"/>
              <a:t>CSS</a:t>
            </a:r>
            <a:r>
              <a:rPr lang="he-IL" sz="1400" dirty="0"/>
              <a:t> מגדירים ע"י:</a:t>
            </a:r>
            <a:r>
              <a:rPr lang="en-US" sz="1400" dirty="0"/>
              <a:t>*/ </a:t>
            </a:r>
            <a:r>
              <a:rPr lang="he-IL" sz="1400" dirty="0"/>
              <a:t>הערה</a:t>
            </a:r>
            <a:r>
              <a:rPr lang="en-US" sz="1400" dirty="0"/>
              <a:t>/*</a:t>
            </a:r>
            <a:r>
              <a:rPr lang="he-IL" sz="1400" dirty="0"/>
              <a:t>, לדוגמא: </a:t>
            </a:r>
          </a:p>
          <a:p>
            <a:pPr marL="0" indent="0" algn="l" fontAlgn="base">
              <a:buNone/>
            </a:pPr>
            <a:r>
              <a:rPr lang="en-US" sz="1400" dirty="0"/>
              <a:t>p {</a:t>
            </a:r>
            <a:br>
              <a:rPr lang="en-US" sz="1400" dirty="0"/>
            </a:br>
            <a:r>
              <a:rPr lang="en-US" sz="1400" dirty="0"/>
              <a:t>    color: red;</a:t>
            </a:r>
            <a:br>
              <a:rPr lang="en-US" sz="1400" dirty="0"/>
            </a:br>
            <a:r>
              <a:rPr lang="en-US" sz="1400" dirty="0"/>
              <a:t>    /* This is a single-line comment */</a:t>
            </a:r>
            <a:br>
              <a:rPr lang="en-US" sz="1400" dirty="0"/>
            </a:br>
            <a:r>
              <a:rPr lang="en-US" sz="1400" dirty="0"/>
              <a:t>    text-align: center;</a:t>
            </a:r>
            <a:br>
              <a:rPr lang="en-US" sz="1400" dirty="0"/>
            </a:br>
            <a:r>
              <a:rPr lang="en-US" sz="1400" dirty="0"/>
              <a:t>}</a:t>
            </a:r>
          </a:p>
          <a:p>
            <a:pPr marR="0" lvl="0" algn="r" rtl="1" fontAlgn="auto">
              <a:spcAft>
                <a:spcPts val="0"/>
              </a:spcAft>
              <a:buClr>
                <a:srgbClr val="AA2B1E"/>
              </a:buClr>
              <a:buSzPct val="85000"/>
              <a:tabLst/>
              <a:defRPr/>
            </a:pPr>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369024" y="3185552"/>
            <a:ext cx="1325002" cy="187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2922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HTML</a:t>
            </a:r>
            <a:endParaRPr lang="he-IL" sz="1800" dirty="0">
              <a:solidFill>
                <a:srgbClr val="92D050"/>
              </a:solidFill>
              <a:latin typeface="Arial" panose="020B0604020202020204" pitchFamily="34" charset="0"/>
              <a:cs typeface="Arial" panose="020B0604020202020204" pitchFamily="34" charset="0"/>
            </a:endParaRPr>
          </a:p>
          <a:p>
            <a:pPr algn="r" rtl="1">
              <a:lnSpc>
                <a:spcPct val="150000"/>
              </a:lnSpc>
            </a:pPr>
            <a:r>
              <a:rPr lang="en-US" sz="1100" dirty="0">
                <a:latin typeface="Arial" panose="020B0604020202020204" pitchFamily="34" charset="0"/>
                <a:cs typeface="Arial" panose="020B0604020202020204" pitchFamily="34" charset="0"/>
              </a:rPr>
              <a:t>DOM</a:t>
            </a:r>
            <a:r>
              <a:rPr lang="he-IL" sz="110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Document Object Model</a:t>
            </a:r>
            <a:r>
              <a:rPr lang="he-IL" sz="1100" dirty="0">
                <a:latin typeface="Arial" panose="020B0604020202020204" pitchFamily="34" charset="0"/>
                <a:cs typeface="Arial" panose="020B0604020202020204" pitchFamily="34" charset="0"/>
              </a:rPr>
              <a:t>): היא תבנית סטנדרטית של אובייקט תכנותי המייצגת מסמכי </a:t>
            </a:r>
            <a:r>
              <a:rPr lang="en-US" sz="1100" dirty="0">
                <a:latin typeface="Arial" panose="020B0604020202020204" pitchFamily="34" charset="0"/>
                <a:cs typeface="Arial" panose="020B0604020202020204" pitchFamily="34" charset="0"/>
              </a:rPr>
              <a:t>HTML</a:t>
            </a:r>
            <a:r>
              <a:rPr lang="he-IL" sz="1100" dirty="0">
                <a:latin typeface="Arial" panose="020B0604020202020204" pitchFamily="34" charset="0"/>
                <a:cs typeface="Arial" panose="020B0604020202020204" pitchFamily="34" charset="0"/>
              </a:rPr>
              <a:t> ו־</a:t>
            </a:r>
            <a:r>
              <a:rPr lang="en-US" sz="1100" dirty="0">
                <a:latin typeface="Arial" panose="020B0604020202020204" pitchFamily="34" charset="0"/>
                <a:cs typeface="Arial" panose="020B0604020202020204" pitchFamily="34" charset="0"/>
              </a:rPr>
              <a:t>XML</a:t>
            </a:r>
            <a:r>
              <a:rPr lang="he-IL" sz="1100" dirty="0">
                <a:latin typeface="Arial" panose="020B0604020202020204" pitchFamily="34" charset="0"/>
                <a:cs typeface="Arial" panose="020B0604020202020204" pitchFamily="34" charset="0"/>
              </a:rPr>
              <a:t> בדרך המאפשרת ליישומים ותסריטים לגשת ולעדכן באופן דינמי את התכולה, המבנה והסגנון של מסמכים אלה, תוך כדי ולאחר שנטענו בדפדפן. </a:t>
            </a:r>
            <a:r>
              <a:rPr lang="en-US" sz="1100" dirty="0">
                <a:latin typeface="Arial" panose="020B0604020202020204" pitchFamily="34" charset="0"/>
                <a:cs typeface="Arial" panose="020B0604020202020204" pitchFamily="34" charset="0"/>
              </a:rPr>
              <a:t>DOM</a:t>
            </a:r>
            <a:r>
              <a:rPr lang="he-IL" sz="1100" dirty="0">
                <a:latin typeface="Arial" panose="020B0604020202020204" pitchFamily="34" charset="0"/>
                <a:cs typeface="Arial" panose="020B0604020202020204" pitchFamily="34" charset="0"/>
              </a:rPr>
              <a:t> בלתי תלויה בפלטפורמה או בשפת תכנות.</a:t>
            </a:r>
          </a:p>
          <a:p>
            <a:pPr algn="r" rtl="1">
              <a:lnSpc>
                <a:spcPct val="150000"/>
              </a:lnSpc>
            </a:pPr>
            <a:r>
              <a:rPr lang="he-IL" sz="1100" dirty="0">
                <a:latin typeface="Arial" panose="020B0604020202020204" pitchFamily="34" charset="0"/>
                <a:cs typeface="Arial" panose="020B0604020202020204" pitchFamily="34" charset="0"/>
              </a:rPr>
              <a:t>לדוגמה, אחד העצמים המרכזיים הקיימים הוא עצם ה־</a:t>
            </a:r>
            <a:r>
              <a:rPr lang="en-US" sz="1100" dirty="0">
                <a:latin typeface="Arial" panose="020B0604020202020204" pitchFamily="34" charset="0"/>
                <a:cs typeface="Arial" panose="020B0604020202020204" pitchFamily="34" charset="0"/>
              </a:rPr>
              <a:t>document</a:t>
            </a:r>
            <a:r>
              <a:rPr lang="he-IL" sz="1100" dirty="0">
                <a:latin typeface="Arial" panose="020B0604020202020204" pitchFamily="34" charset="0"/>
                <a:cs typeface="Arial" panose="020B0604020202020204" pitchFamily="34" charset="0"/>
              </a:rPr>
              <a:t>, המייצג את המסמך כולו, ואשר מסוגל להכיל בתוכו עצמים נוספים בהתאם לתכולת המסמך, כמו תיבת טקסט, כפתור או שדה למילוי בטופס. עצם כמו כפתור במסמך, יהיה בעל תכונות כמו גובה ורוחב, צבע, הטקסט המופיע על פניו וכו'. כמו כן, לכפתור ישנן השיטות שלו, כמו למשל ביצוע פעולת הקשה על הכפתור. ממשק ה־</a:t>
            </a:r>
            <a:r>
              <a:rPr lang="en-US" sz="1100" dirty="0">
                <a:latin typeface="Arial" panose="020B0604020202020204" pitchFamily="34" charset="0"/>
                <a:cs typeface="Arial" panose="020B0604020202020204" pitchFamily="34" charset="0"/>
              </a:rPr>
              <a:t>DOM</a:t>
            </a:r>
            <a:r>
              <a:rPr lang="he-IL" sz="1100" dirty="0">
                <a:latin typeface="Arial" panose="020B0604020202020204" pitchFamily="34" charset="0"/>
                <a:cs typeface="Arial" panose="020B0604020202020204" pitchFamily="34" charset="0"/>
              </a:rPr>
              <a:t> מאפשר לתוכנית לגשת ולשלוט בתכונות עצמים אלו, לקרוא לשיטותיהם, ועוד.</a:t>
            </a:r>
          </a:p>
          <a:p>
            <a:pPr algn="r" rtl="1">
              <a:lnSpc>
                <a:spcPct val="150000"/>
              </a:lnSpc>
            </a:pPr>
            <a:r>
              <a:rPr lang="he-IL" sz="1100" dirty="0">
                <a:latin typeface="Arial" panose="020B0604020202020204" pitchFamily="34" charset="0"/>
                <a:cs typeface="Arial" panose="020B0604020202020204" pitchFamily="34" charset="0"/>
              </a:rPr>
              <a:t>גרסאות שונות של </a:t>
            </a:r>
            <a:r>
              <a:rPr lang="en-US" sz="1100" dirty="0">
                <a:latin typeface="Arial" panose="020B0604020202020204" pitchFamily="34" charset="0"/>
                <a:cs typeface="Arial" panose="020B0604020202020204" pitchFamily="34" charset="0"/>
              </a:rPr>
              <a:t>DOM</a:t>
            </a:r>
            <a:r>
              <a:rPr lang="he-IL" sz="1100" dirty="0">
                <a:latin typeface="Arial" panose="020B0604020202020204" pitchFamily="34" charset="0"/>
                <a:cs typeface="Arial" panose="020B0604020202020204" pitchFamily="34" charset="0"/>
              </a:rPr>
              <a:t> יושמו תחילה בדפדפנים, כדי לשלוט בתכונותיו של מסמך </a:t>
            </a:r>
            <a:r>
              <a:rPr lang="en-US" sz="1100" dirty="0">
                <a:latin typeface="Arial" panose="020B0604020202020204" pitchFamily="34" charset="0"/>
                <a:cs typeface="Arial" panose="020B0604020202020204" pitchFamily="34" charset="0"/>
              </a:rPr>
              <a:t>HTML</a:t>
            </a:r>
            <a:r>
              <a:rPr lang="he-IL" sz="1100" dirty="0">
                <a:latin typeface="Arial" panose="020B0604020202020204" pitchFamily="34" charset="0"/>
                <a:cs typeface="Arial" panose="020B0604020202020204" pitchFamily="34" charset="0"/>
              </a:rPr>
              <a:t> שמוצג בדפדפן. מצב זה דחף את ארגון התקינה </a:t>
            </a:r>
            <a:r>
              <a:rPr lang="en-US" sz="1100" dirty="0">
                <a:latin typeface="Arial" panose="020B0604020202020204" pitchFamily="34" charset="0"/>
                <a:cs typeface="Arial" panose="020B0604020202020204" pitchFamily="34" charset="0"/>
              </a:rPr>
              <a:t>W3C</a:t>
            </a:r>
            <a:r>
              <a:rPr lang="he-IL" sz="1100" dirty="0">
                <a:latin typeface="Arial" panose="020B0604020202020204" pitchFamily="34" charset="0"/>
                <a:cs typeface="Arial" panose="020B0604020202020204" pitchFamily="34" charset="0"/>
              </a:rPr>
              <a:t> לפרסם תקנים ל־</a:t>
            </a:r>
            <a:r>
              <a:rPr lang="en-US" sz="1100" dirty="0">
                <a:latin typeface="Arial" panose="020B0604020202020204" pitchFamily="34" charset="0"/>
                <a:cs typeface="Arial" panose="020B0604020202020204" pitchFamily="34" charset="0"/>
              </a:rPr>
              <a:t>DOM</a:t>
            </a:r>
            <a:r>
              <a:rPr lang="he-IL" sz="1100" dirty="0">
                <a:latin typeface="Arial" panose="020B0604020202020204" pitchFamily="34" charset="0"/>
                <a:cs typeface="Arial" panose="020B0604020202020204" pitchFamily="34" charset="0"/>
              </a:rPr>
              <a:t> שנקראו </a:t>
            </a:r>
            <a:r>
              <a:rPr lang="en-US" sz="1100" dirty="0">
                <a:latin typeface="Arial" panose="020B0604020202020204" pitchFamily="34" charset="0"/>
                <a:cs typeface="Arial" panose="020B0604020202020204" pitchFamily="34" charset="0"/>
              </a:rPr>
              <a:t>W3CDOM</a:t>
            </a:r>
            <a:r>
              <a:rPr lang="he-IL" sz="1100" dirty="0">
                <a:latin typeface="Arial" panose="020B0604020202020204" pitchFamily="34" charset="0"/>
                <a:cs typeface="Arial" panose="020B0604020202020204" pitchFamily="34" charset="0"/>
              </a:rPr>
              <a:t>.</a:t>
            </a:r>
            <a:endParaRPr lang="en-US" sz="1100" dirty="0">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094023" y="3185552"/>
            <a:ext cx="1875004" cy="187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531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HTML</a:t>
            </a:r>
            <a:endParaRPr lang="he-IL" sz="2300" dirty="0">
              <a:solidFill>
                <a:srgbClr val="92D050"/>
              </a:solidFill>
              <a:latin typeface="Arial" panose="020B0604020202020204" pitchFamily="34" charset="0"/>
              <a:cs typeface="Arial" panose="020B0604020202020204" pitchFamily="34" charset="0"/>
            </a:endParaRPr>
          </a:p>
          <a:p>
            <a:pPr marL="0" indent="0" algn="r" rtl="1">
              <a:lnSpc>
                <a:spcPct val="170000"/>
              </a:lnSpc>
              <a:buNone/>
            </a:pPr>
            <a:r>
              <a:rPr lang="he-IL" sz="1100" dirty="0">
                <a:latin typeface="Arial" panose="020B0604020202020204" pitchFamily="34" charset="0"/>
                <a:cs typeface="Arial" panose="020B0604020202020204" pitchFamily="34" charset="0"/>
              </a:rPr>
              <a:t>תגיות (</a:t>
            </a:r>
            <a:r>
              <a:rPr lang="en-US" sz="1100" dirty="0">
                <a:latin typeface="Arial" panose="020B0604020202020204" pitchFamily="34" charset="0"/>
                <a:cs typeface="Arial" panose="020B0604020202020204" pitchFamily="34" charset="0"/>
              </a:rPr>
              <a:t>Tags</a:t>
            </a:r>
            <a:r>
              <a:rPr lang="he-IL" sz="1100" dirty="0">
                <a:latin typeface="Arial" panose="020B0604020202020204" pitchFamily="34" charset="0"/>
                <a:cs typeface="Arial" panose="020B0604020202020204" pitchFamily="34" charset="0"/>
              </a:rPr>
              <a:t>) - הן הוראות בקרה שאינן מוצגות, ותפקידן לתת הוראות לדפדפן, כיצד לעצב ולסדר את התוכן במסמך. לדוגמא: </a:t>
            </a:r>
            <a:r>
              <a:rPr lang="en-US" sz="1100" dirty="0">
                <a:latin typeface="Arial" panose="020B0604020202020204" pitchFamily="34" charset="0"/>
                <a:cs typeface="Arial" panose="020B0604020202020204" pitchFamily="34" charset="0"/>
              </a:rPr>
              <a:t>&lt;/h1&gt;</a:t>
            </a:r>
            <a:r>
              <a:rPr lang="he-IL" sz="1100" dirty="0">
                <a:latin typeface="Arial" panose="020B0604020202020204" pitchFamily="34" charset="0"/>
                <a:cs typeface="Arial" panose="020B0604020202020204" pitchFamily="34" charset="0"/>
              </a:rPr>
              <a:t>שלום</a:t>
            </a:r>
            <a:r>
              <a:rPr lang="en-US" sz="1100" dirty="0">
                <a:latin typeface="Arial" panose="020B0604020202020204" pitchFamily="34" charset="0"/>
                <a:cs typeface="Arial" panose="020B0604020202020204" pitchFamily="34" charset="0"/>
              </a:rPr>
              <a:t>&lt;h1&gt;</a:t>
            </a:r>
            <a:r>
              <a:rPr lang="he-IL" sz="1100" dirty="0">
                <a:latin typeface="Arial" panose="020B0604020202020204" pitchFamily="34" charset="0"/>
                <a:cs typeface="Arial" panose="020B0604020202020204" pitchFamily="34" charset="0"/>
              </a:rPr>
              <a:t>.</a:t>
            </a:r>
          </a:p>
          <a:p>
            <a:pPr marL="0" indent="0" algn="r" rtl="1">
              <a:lnSpc>
                <a:spcPct val="170000"/>
              </a:lnSpc>
              <a:buNone/>
            </a:pPr>
            <a:endParaRPr lang="he-IL" sz="1100" dirty="0">
              <a:latin typeface="Arial" panose="020B0604020202020204" pitchFamily="34" charset="0"/>
              <a:cs typeface="Arial" panose="020B0604020202020204" pitchFamily="34" charset="0"/>
            </a:endParaRPr>
          </a:p>
          <a:p>
            <a:pPr marL="0" indent="0" algn="r" rtl="1">
              <a:lnSpc>
                <a:spcPct val="170000"/>
              </a:lnSpc>
              <a:buNone/>
            </a:pPr>
            <a:r>
              <a:rPr lang="he-IL" sz="1100" b="1" dirty="0">
                <a:latin typeface="Arial" panose="020B0604020202020204" pitchFamily="34" charset="0"/>
                <a:cs typeface="Arial" panose="020B0604020202020204" pitchFamily="34" charset="0"/>
              </a:rPr>
              <a:t>מבנה התגיות</a:t>
            </a:r>
          </a:p>
          <a:p>
            <a:pPr marL="0" indent="0" algn="r" rtl="1">
              <a:lnSpc>
                <a:spcPct val="170000"/>
              </a:lnSpc>
              <a:buNone/>
            </a:pPr>
            <a:r>
              <a:rPr lang="he-IL" sz="1100" dirty="0">
                <a:latin typeface="Arial" panose="020B0604020202020204" pitchFamily="34" charset="0"/>
                <a:cs typeface="Arial" panose="020B0604020202020204" pitchFamily="34" charset="0"/>
              </a:rPr>
              <a:t>מבנה תגית ה-</a:t>
            </a:r>
            <a:r>
              <a:rPr lang="en-US" sz="1100" dirty="0">
                <a:latin typeface="Arial" panose="020B0604020202020204" pitchFamily="34" charset="0"/>
                <a:cs typeface="Arial" panose="020B0604020202020204" pitchFamily="34" charset="0"/>
              </a:rPr>
              <a:t>HTML </a:t>
            </a:r>
            <a:r>
              <a:rPr lang="he-IL" sz="1100" dirty="0">
                <a:latin typeface="Arial" panose="020B0604020202020204" pitchFamily="34" charset="0"/>
                <a:cs typeface="Arial" panose="020B0604020202020204" pitchFamily="34" charset="0"/>
              </a:rPr>
              <a:t> אפשר לתארו בצורה כללית:</a:t>
            </a:r>
          </a:p>
          <a:p>
            <a:pPr marL="0" indent="0" algn="r" rtl="1">
              <a:lnSpc>
                <a:spcPct val="170000"/>
              </a:lnSpc>
              <a:buNone/>
            </a:pPr>
            <a:r>
              <a:rPr lang="he-IL" sz="110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&lt;name property="value" method&gt;</a:t>
            </a:r>
            <a:r>
              <a:rPr lang="he-IL" sz="1100" dirty="0">
                <a:latin typeface="Arial" panose="020B0604020202020204" pitchFamily="34" charset="0"/>
                <a:cs typeface="Arial" panose="020B0604020202020204" pitchFamily="34" charset="0"/>
              </a:rPr>
              <a:t>תוכן</a:t>
            </a:r>
            <a:r>
              <a:rPr lang="en-US" sz="1100" dirty="0">
                <a:latin typeface="Arial" panose="020B0604020202020204" pitchFamily="34" charset="0"/>
                <a:cs typeface="Arial" panose="020B0604020202020204" pitchFamily="34" charset="0"/>
              </a:rPr>
              <a:t>&lt;/name&gt;</a:t>
            </a:r>
            <a:endParaRPr lang="he-IL" sz="1100" dirty="0">
              <a:latin typeface="Arial" panose="020B0604020202020204" pitchFamily="34" charset="0"/>
              <a:cs typeface="Arial" panose="020B0604020202020204" pitchFamily="34" charset="0"/>
            </a:endParaRPr>
          </a:p>
          <a:p>
            <a:pPr marL="0" indent="0" algn="r" rtl="1">
              <a:lnSpc>
                <a:spcPct val="170000"/>
              </a:lnSpc>
              <a:buNone/>
            </a:pPr>
            <a:r>
              <a:rPr lang="he-IL" sz="1100" dirty="0">
                <a:latin typeface="Arial" panose="020B0604020202020204" pitchFamily="34" charset="0"/>
                <a:cs typeface="Arial" panose="020B0604020202020204" pitchFamily="34" charset="0"/>
              </a:rPr>
              <a:t>התגית נפתחת תמיד ב &lt;&gt; שביניהם מופיע שם התגית (</a:t>
            </a:r>
            <a:r>
              <a:rPr lang="en-US" sz="1100" dirty="0">
                <a:latin typeface="Arial" panose="020B0604020202020204" pitchFamily="34" charset="0"/>
                <a:cs typeface="Arial" panose="020B0604020202020204" pitchFamily="34" charset="0"/>
              </a:rPr>
              <a:t>name </a:t>
            </a:r>
            <a:r>
              <a:rPr lang="he-IL" sz="1100" dirty="0">
                <a:latin typeface="Arial" panose="020B0604020202020204" pitchFamily="34" charset="0"/>
                <a:cs typeface="Arial" panose="020B0604020202020204" pitchFamily="34" charset="0"/>
              </a:rPr>
              <a:t> בדוגמה), ולפעמים גם תכונות נוספות, באמצע מופיע התוכן (אם יש), וסוף התגית הוא &lt; /&gt;, כלומר נוסף / לפני שם התגית.</a:t>
            </a:r>
          </a:p>
          <a:p>
            <a:pPr marL="0" indent="0" algn="r" rtl="1">
              <a:lnSpc>
                <a:spcPct val="170000"/>
              </a:lnSpc>
              <a:buNone/>
            </a:pPr>
            <a:r>
              <a:rPr lang="he-IL" sz="1100" dirty="0">
                <a:latin typeface="Arial" panose="020B0604020202020204" pitchFamily="34" charset="0"/>
                <a:cs typeface="Arial" panose="020B0604020202020204" pitchFamily="34" charset="0"/>
              </a:rPr>
              <a:t>במידה ותגית אינה מצריכה תוכן, כגון תגיות </a:t>
            </a:r>
            <a:r>
              <a:rPr lang="en-US" sz="1100" dirty="0">
                <a:latin typeface="Arial" panose="020B0604020202020204" pitchFamily="34" charset="0"/>
                <a:cs typeface="Arial" panose="020B0604020202020204" pitchFamily="34" charset="0"/>
              </a:rPr>
              <a:t>input ,img ,br - </a:t>
            </a:r>
            <a:r>
              <a:rPr lang="he-IL" sz="1100" dirty="0">
                <a:latin typeface="Arial" panose="020B0604020202020204" pitchFamily="34" charset="0"/>
                <a:cs typeface="Arial" panose="020B0604020202020204" pitchFamily="34" charset="0"/>
              </a:rPr>
              <a:t> אז אין צורך להוסיף </a:t>
            </a:r>
            <a:r>
              <a:rPr lang="en-US" sz="1100" dirty="0">
                <a:latin typeface="Arial" panose="020B0604020202020204" pitchFamily="34" charset="0"/>
                <a:cs typeface="Arial" panose="020B0604020202020204" pitchFamily="34" charset="0"/>
              </a:rPr>
              <a:t>name&gt; </a:t>
            </a:r>
            <a:r>
              <a:rPr lang="he-IL" sz="1100" dirty="0">
                <a:latin typeface="Arial" panose="020B0604020202020204" pitchFamily="34" charset="0"/>
                <a:cs typeface="Arial" panose="020B0604020202020204" pitchFamily="34" charset="0"/>
              </a:rPr>
              <a:t>/&gt;, במקומו מוסיפים את הסימן / בסוף התגית. לדוגמה: </a:t>
            </a:r>
            <a:r>
              <a:rPr lang="en-US" sz="1100" dirty="0">
                <a:latin typeface="Arial" panose="020B0604020202020204" pitchFamily="34" charset="0"/>
                <a:cs typeface="Arial" panose="020B0604020202020204" pitchFamily="34" charset="0"/>
              </a:rPr>
              <a:t>&lt;br /&gt;</a:t>
            </a:r>
            <a:r>
              <a:rPr lang="he-IL" sz="1100" dirty="0">
                <a:latin typeface="Arial" panose="020B0604020202020204" pitchFamily="34" charset="0"/>
                <a:cs typeface="Arial" panose="020B0604020202020204" pitchFamily="34" charset="0"/>
              </a:rPr>
              <a:t>.</a:t>
            </a:r>
          </a:p>
          <a:p>
            <a:pPr marL="0" indent="0">
              <a:buNone/>
            </a:pPr>
            <a:endParaRPr lang="he-IL" sz="1600" b="1"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094023" y="3185552"/>
            <a:ext cx="1875004" cy="187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6751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HTML</a:t>
            </a:r>
            <a:endParaRPr lang="he-IL" sz="1800" dirty="0">
              <a:solidFill>
                <a:srgbClr val="92D050"/>
              </a:solidFill>
              <a:latin typeface="Arial" panose="020B0604020202020204" pitchFamily="34" charset="0"/>
              <a:cs typeface="Arial" panose="020B0604020202020204" pitchFamily="34" charset="0"/>
            </a:endParaRPr>
          </a:p>
          <a:p>
            <a:pPr marL="0" indent="0" algn="r" rtl="1">
              <a:lnSpc>
                <a:spcPct val="170000"/>
              </a:lnSpc>
              <a:buNone/>
            </a:pPr>
            <a:r>
              <a:rPr lang="he-IL" dirty="0">
                <a:latin typeface="Arial" panose="020B0604020202020204" pitchFamily="34" charset="0"/>
                <a:cs typeface="Arial" panose="020B0604020202020204" pitchFamily="34" charset="0"/>
              </a:rPr>
              <a:t>ניתן לחלק את התכונות הנוספות, שחלקן בגדר רשות ואת חלקן חובה לציין בתגיות מסוימות, לשתי קבוצות:</a:t>
            </a:r>
          </a:p>
          <a:p>
            <a:pPr algn="r" rtl="1">
              <a:lnSpc>
                <a:spcPct val="170000"/>
              </a:lnSpc>
            </a:pPr>
            <a:r>
              <a:rPr lang="he-IL" dirty="0">
                <a:latin typeface="Arial" panose="020B0604020202020204" pitchFamily="34" charset="0"/>
                <a:cs typeface="Arial" panose="020B0604020202020204" pitchFamily="34" charset="0"/>
              </a:rPr>
              <a:t>ה-</a:t>
            </a:r>
            <a:r>
              <a:rPr lang="en-US" b="1" dirty="0">
                <a:latin typeface="Arial" panose="020B0604020202020204" pitchFamily="34" charset="0"/>
                <a:cs typeface="Arial" panose="020B0604020202020204" pitchFamily="34" charset="0"/>
              </a:rPr>
              <a:t>property</a:t>
            </a:r>
            <a:r>
              <a:rPr lang="en-US" dirty="0">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 שמופיע במבנה, הוא בעל ערך (</a:t>
            </a:r>
            <a:r>
              <a:rPr lang="en-US" dirty="0">
                <a:latin typeface="Arial" panose="020B0604020202020204" pitchFamily="34" charset="0"/>
                <a:cs typeface="Arial" panose="020B0604020202020204" pitchFamily="34" charset="0"/>
              </a:rPr>
              <a:t>value</a:t>
            </a:r>
            <a:r>
              <a:rPr lang="he-IL"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p>
            <a:pPr algn="r" rtl="1">
              <a:lnSpc>
                <a:spcPct val="170000"/>
              </a:lnSpc>
            </a:pPr>
            <a:r>
              <a:rPr lang="he-IL" dirty="0">
                <a:latin typeface="Arial" panose="020B0604020202020204" pitchFamily="34" charset="0"/>
                <a:cs typeface="Arial" panose="020B0604020202020204" pitchFamily="34" charset="0"/>
              </a:rPr>
              <a:t>ה-</a:t>
            </a:r>
            <a:r>
              <a:rPr lang="en-US" b="1" dirty="0">
                <a:latin typeface="Arial" panose="020B0604020202020204" pitchFamily="34" charset="0"/>
                <a:cs typeface="Arial" panose="020B0604020202020204" pitchFamily="34" charset="0"/>
              </a:rPr>
              <a:t>method</a:t>
            </a:r>
            <a:r>
              <a:rPr lang="en-US" dirty="0">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 הוא תכונה בוליאנית, שערכה בעצם ציונה או אי-ציונה.</a:t>
            </a:r>
          </a:p>
          <a:p>
            <a:pPr marL="0" indent="0" algn="r" rtl="1">
              <a:lnSpc>
                <a:spcPct val="170000"/>
              </a:lnSpc>
              <a:buNone/>
            </a:pPr>
            <a:r>
              <a:rPr lang="he-IL" dirty="0">
                <a:latin typeface="Arial" panose="020B0604020202020204" pitchFamily="34" charset="0"/>
                <a:cs typeface="Arial" panose="020B0604020202020204" pitchFamily="34" charset="0"/>
              </a:rPr>
              <a:t>אפשר לציין יותר מתכונה אחת בתגית, בהתאם לתכונות הרלוונטיות לכל תגית.</a:t>
            </a:r>
          </a:p>
          <a:p>
            <a:pPr marL="0" indent="0" algn="r" rtl="1">
              <a:lnSpc>
                <a:spcPct val="170000"/>
              </a:lnSpc>
              <a:buNone/>
            </a:pPr>
            <a:endParaRPr lang="he-IL" dirty="0">
              <a:latin typeface="Arial" panose="020B0604020202020204" pitchFamily="34" charset="0"/>
              <a:cs typeface="Arial" panose="020B0604020202020204" pitchFamily="34" charset="0"/>
            </a:endParaRPr>
          </a:p>
          <a:p>
            <a:pPr marL="0" indent="0" algn="r" rtl="1">
              <a:lnSpc>
                <a:spcPct val="170000"/>
              </a:lnSpc>
              <a:buNone/>
            </a:pPr>
            <a:r>
              <a:rPr lang="he-IL" dirty="0">
                <a:latin typeface="Arial" panose="020B0604020202020204" pitchFamily="34" charset="0"/>
                <a:cs typeface="Arial" panose="020B0604020202020204" pitchFamily="34" charset="0"/>
              </a:rPr>
              <a:t>דוגמא: </a:t>
            </a:r>
            <a:r>
              <a:rPr lang="en-US" dirty="0">
                <a:latin typeface="Arial" panose="020B0604020202020204" pitchFamily="34" charset="0"/>
                <a:cs typeface="Arial" panose="020B0604020202020204" pitchFamily="34" charset="0"/>
              </a:rPr>
              <a:t>&lt;div align="center" nowrap&gt;</a:t>
            </a:r>
            <a:endParaRPr lang="he-IL" dirty="0">
              <a:latin typeface="Arial" panose="020B0604020202020204" pitchFamily="34" charset="0"/>
              <a:cs typeface="Arial" panose="020B0604020202020204" pitchFamily="34" charset="0"/>
            </a:endParaRPr>
          </a:p>
          <a:p>
            <a:pPr marL="0" indent="0">
              <a:buNone/>
            </a:pPr>
            <a:endParaRPr lang="he-IL" sz="1600" b="1"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094023" y="3185552"/>
            <a:ext cx="1875004" cy="187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587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3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5500" b="1" dirty="0">
                <a:solidFill>
                  <a:srgbClr val="92D050"/>
                </a:solidFill>
                <a:latin typeface="Arial" panose="020B0604020202020204" pitchFamily="34" charset="0"/>
                <a:cs typeface="Arial" panose="020B0604020202020204" pitchFamily="34" charset="0"/>
              </a:rPr>
              <a:t>מבנה מסמך </a:t>
            </a:r>
            <a:r>
              <a:rPr lang="en-US" sz="5500" b="1" dirty="0">
                <a:solidFill>
                  <a:srgbClr val="92D050"/>
                </a:solidFill>
                <a:latin typeface="Arial" panose="020B0604020202020204" pitchFamily="34" charset="0"/>
                <a:cs typeface="Arial" panose="020B0604020202020204" pitchFamily="34" charset="0"/>
              </a:rPr>
              <a:t>HTML</a:t>
            </a:r>
          </a:p>
          <a:p>
            <a:pPr marL="0" indent="0" algn="r" rtl="1">
              <a:lnSpc>
                <a:spcPct val="170000"/>
              </a:lnSpc>
              <a:buNone/>
            </a:pPr>
            <a:r>
              <a:rPr lang="he-IL" sz="2800" dirty="0">
                <a:latin typeface="Arial" panose="020B0604020202020204" pitchFamily="34" charset="0"/>
                <a:cs typeface="Arial" panose="020B0604020202020204" pitchFamily="34" charset="0"/>
              </a:rPr>
              <a:t>כפי שראינו, שפת </a:t>
            </a:r>
            <a:r>
              <a:rPr lang="en-US" sz="2800" dirty="0">
                <a:latin typeface="Arial" panose="020B0604020202020204" pitchFamily="34" charset="0"/>
                <a:cs typeface="Arial" panose="020B0604020202020204" pitchFamily="34" charset="0"/>
              </a:rPr>
              <a:t>HTML</a:t>
            </a:r>
            <a:r>
              <a:rPr lang="he-IL" sz="2800" dirty="0">
                <a:latin typeface="Arial" panose="020B0604020202020204" pitchFamily="34" charset="0"/>
                <a:cs typeface="Arial" panose="020B0604020202020204" pitchFamily="34" charset="0"/>
              </a:rPr>
              <a:t> מורכבת מתגיות, או סימנים, העוטפים טקסט ומציינים את תפקידו בדף. תגית </a:t>
            </a:r>
            <a:r>
              <a:rPr lang="en-US" sz="2800" dirty="0">
                <a:latin typeface="Arial" panose="020B0604020202020204" pitchFamily="34" charset="0"/>
                <a:cs typeface="Arial" panose="020B0604020202020204" pitchFamily="34" charset="0"/>
              </a:rPr>
              <a:t>HTML</a:t>
            </a:r>
            <a:r>
              <a:rPr lang="he-IL" sz="2800" dirty="0">
                <a:latin typeface="Arial" panose="020B0604020202020204" pitchFamily="34" charset="0"/>
                <a:cs typeface="Arial" panose="020B0604020202020204" pitchFamily="34" charset="0"/>
              </a:rPr>
              <a:t> היא מילה העטופה בסימני &gt; ו- &lt; ומורכבת מתגית פתיחה ותגית סגירה. לדוגמה התגית </a:t>
            </a:r>
            <a:r>
              <a:rPr lang="en-US" sz="2800" dirty="0">
                <a:latin typeface="Arial" panose="020B0604020202020204" pitchFamily="34" charset="0"/>
                <a:cs typeface="Arial" panose="020B0604020202020204" pitchFamily="34" charset="0"/>
              </a:rPr>
              <a:t>html&gt;</a:t>
            </a:r>
            <a:r>
              <a:rPr lang="he-IL" sz="2800" dirty="0">
                <a:latin typeface="Arial" panose="020B0604020202020204" pitchFamily="34" charset="0"/>
                <a:cs typeface="Arial" panose="020B0604020202020204" pitchFamily="34" charset="0"/>
              </a:rPr>
              <a:t>&gt; תשמש אותנו לציין את התחלת מסמך ה-</a:t>
            </a:r>
            <a:r>
              <a:rPr lang="en-US" sz="2800" dirty="0">
                <a:latin typeface="Arial" panose="020B0604020202020204" pitchFamily="34" charset="0"/>
                <a:cs typeface="Arial" panose="020B0604020202020204" pitchFamily="34" charset="0"/>
              </a:rPr>
              <a:t>HTML</a:t>
            </a:r>
            <a:r>
              <a:rPr lang="he-IL" sz="2800" dirty="0">
                <a:latin typeface="Arial" panose="020B0604020202020204" pitchFamily="34" charset="0"/>
                <a:cs typeface="Arial" panose="020B0604020202020204" pitchFamily="34" charset="0"/>
              </a:rPr>
              <a:t> שלנו.</a:t>
            </a:r>
          </a:p>
          <a:p>
            <a:pPr marL="0" indent="0" algn="r" rtl="1">
              <a:lnSpc>
                <a:spcPct val="170000"/>
              </a:lnSpc>
              <a:buNone/>
            </a:pPr>
            <a:r>
              <a:rPr lang="he-IL" sz="2800" dirty="0">
                <a:latin typeface="Arial" panose="020B0604020202020204" pitchFamily="34" charset="0"/>
                <a:cs typeface="Arial" panose="020B0604020202020204" pitchFamily="34" charset="0"/>
              </a:rPr>
              <a:t>דף בסיסי של </a:t>
            </a:r>
            <a:r>
              <a:rPr lang="en-US" sz="2800" dirty="0">
                <a:latin typeface="Arial" panose="020B0604020202020204" pitchFamily="34" charset="0"/>
                <a:cs typeface="Arial" panose="020B0604020202020204" pitchFamily="34" charset="0"/>
              </a:rPr>
              <a:t>HTML</a:t>
            </a:r>
            <a:r>
              <a:rPr lang="he-IL" sz="2800" dirty="0">
                <a:latin typeface="Arial" panose="020B0604020202020204" pitchFamily="34" charset="0"/>
                <a:cs typeface="Arial" panose="020B0604020202020204" pitchFamily="34" charset="0"/>
              </a:rPr>
              <a:t> יראה כך:</a:t>
            </a:r>
          </a:p>
          <a:p>
            <a:r>
              <a:rPr lang="en-US" sz="2500" b="0" dirty="0">
                <a:solidFill>
                  <a:srgbClr val="808080"/>
                </a:solidFill>
                <a:effectLst/>
                <a:latin typeface="Consolas" panose="020B0609020204030204" pitchFamily="49" charset="0"/>
              </a:rPr>
              <a:t>&lt;!</a:t>
            </a:r>
            <a:r>
              <a:rPr lang="en-US" sz="2500" b="0" dirty="0">
                <a:solidFill>
                  <a:srgbClr val="569CD6"/>
                </a:solidFill>
                <a:effectLst/>
                <a:latin typeface="Consolas" panose="020B0609020204030204" pitchFamily="49" charset="0"/>
              </a:rPr>
              <a:t>DOCTYPE</a:t>
            </a:r>
            <a:r>
              <a:rPr lang="en-US" sz="2500" b="0" dirty="0">
                <a:solidFill>
                  <a:srgbClr val="D4D4D4"/>
                </a:solidFill>
                <a:effectLst/>
                <a:latin typeface="Consolas" panose="020B0609020204030204" pitchFamily="49" charset="0"/>
              </a:rPr>
              <a:t> </a:t>
            </a:r>
            <a:r>
              <a:rPr lang="en-US" sz="2500" b="0" dirty="0">
                <a:solidFill>
                  <a:srgbClr val="9CDCFE"/>
                </a:solidFill>
                <a:effectLst/>
                <a:latin typeface="Consolas" panose="020B0609020204030204" pitchFamily="49" charset="0"/>
              </a:rPr>
              <a:t>html</a:t>
            </a:r>
            <a:r>
              <a:rPr lang="en-US" sz="2500" b="0" dirty="0">
                <a:solidFill>
                  <a:srgbClr val="808080"/>
                </a:solidFill>
                <a:effectLst/>
                <a:latin typeface="Consolas" panose="020B0609020204030204" pitchFamily="49" charset="0"/>
              </a:rPr>
              <a:t>&gt;</a:t>
            </a:r>
            <a:endParaRPr lang="en-US" sz="2500" b="0" dirty="0">
              <a:solidFill>
                <a:srgbClr val="D4D4D4"/>
              </a:solidFill>
              <a:effectLst/>
              <a:latin typeface="Consolas" panose="020B0609020204030204" pitchFamily="49" charset="0"/>
            </a:endParaRPr>
          </a:p>
          <a:p>
            <a:r>
              <a:rPr lang="en-US" sz="2500" b="0" dirty="0">
                <a:solidFill>
                  <a:srgbClr val="808080"/>
                </a:solidFill>
                <a:effectLst/>
                <a:latin typeface="Consolas" panose="020B0609020204030204" pitchFamily="49" charset="0"/>
              </a:rPr>
              <a:t>&lt;</a:t>
            </a:r>
            <a:r>
              <a:rPr lang="en-US" sz="2500" b="0" dirty="0">
                <a:solidFill>
                  <a:srgbClr val="569CD6"/>
                </a:solidFill>
                <a:effectLst/>
                <a:latin typeface="Consolas" panose="020B0609020204030204" pitchFamily="49" charset="0"/>
              </a:rPr>
              <a:t>html</a:t>
            </a:r>
            <a:r>
              <a:rPr lang="en-US" sz="2500" b="0" dirty="0">
                <a:solidFill>
                  <a:srgbClr val="D4D4D4"/>
                </a:solidFill>
                <a:effectLst/>
                <a:latin typeface="Consolas" panose="020B0609020204030204" pitchFamily="49" charset="0"/>
              </a:rPr>
              <a:t> </a:t>
            </a:r>
            <a:r>
              <a:rPr lang="en-US" sz="2500" b="0" dirty="0">
                <a:solidFill>
                  <a:srgbClr val="9CDCFE"/>
                </a:solidFill>
                <a:effectLst/>
                <a:latin typeface="Consolas" panose="020B0609020204030204" pitchFamily="49" charset="0"/>
              </a:rPr>
              <a:t>lang</a:t>
            </a:r>
            <a:r>
              <a:rPr lang="en-US" sz="2500" b="0" dirty="0">
                <a:solidFill>
                  <a:srgbClr val="D4D4D4"/>
                </a:solidFill>
                <a:effectLst/>
                <a:latin typeface="Consolas" panose="020B0609020204030204" pitchFamily="49" charset="0"/>
              </a:rPr>
              <a:t>=</a:t>
            </a:r>
            <a:r>
              <a:rPr lang="en-US" sz="2500" b="0" dirty="0">
                <a:solidFill>
                  <a:srgbClr val="CE9178"/>
                </a:solidFill>
                <a:effectLst/>
                <a:latin typeface="Consolas" panose="020B0609020204030204" pitchFamily="49" charset="0"/>
              </a:rPr>
              <a:t>"en"</a:t>
            </a:r>
            <a:r>
              <a:rPr lang="en-US" sz="2500" b="0" dirty="0">
                <a:solidFill>
                  <a:srgbClr val="808080"/>
                </a:solidFill>
                <a:effectLst/>
                <a:latin typeface="Consolas" panose="020B0609020204030204" pitchFamily="49" charset="0"/>
              </a:rPr>
              <a:t>&gt;</a:t>
            </a:r>
            <a:endParaRPr lang="en-US" sz="2500" b="0" dirty="0">
              <a:solidFill>
                <a:srgbClr val="D4D4D4"/>
              </a:solidFill>
              <a:effectLst/>
              <a:latin typeface="Consolas" panose="020B0609020204030204" pitchFamily="49" charset="0"/>
            </a:endParaRPr>
          </a:p>
          <a:p>
            <a:r>
              <a:rPr lang="en-US" sz="2500" b="0" dirty="0">
                <a:solidFill>
                  <a:srgbClr val="808080"/>
                </a:solidFill>
                <a:effectLst/>
                <a:latin typeface="Consolas" panose="020B0609020204030204" pitchFamily="49" charset="0"/>
              </a:rPr>
              <a:t>&lt;</a:t>
            </a:r>
            <a:r>
              <a:rPr lang="en-US" sz="2500" b="0" dirty="0">
                <a:solidFill>
                  <a:srgbClr val="569CD6"/>
                </a:solidFill>
                <a:effectLst/>
                <a:latin typeface="Consolas" panose="020B0609020204030204" pitchFamily="49" charset="0"/>
              </a:rPr>
              <a:t>head</a:t>
            </a:r>
            <a:r>
              <a:rPr lang="en-US" sz="2500" b="0" dirty="0">
                <a:solidFill>
                  <a:srgbClr val="808080"/>
                </a:solidFill>
                <a:effectLst/>
                <a:latin typeface="Consolas" panose="020B0609020204030204" pitchFamily="49" charset="0"/>
              </a:rPr>
              <a:t>&gt;</a:t>
            </a:r>
            <a:endParaRPr lang="en-US" sz="2500" b="0" dirty="0">
              <a:solidFill>
                <a:srgbClr val="D4D4D4"/>
              </a:solidFill>
              <a:effectLst/>
              <a:latin typeface="Consolas" panose="020B0609020204030204" pitchFamily="49" charset="0"/>
            </a:endParaRPr>
          </a:p>
          <a:p>
            <a:r>
              <a:rPr lang="en-US" sz="2500" b="0" dirty="0">
                <a:solidFill>
                  <a:srgbClr val="D4D4D4"/>
                </a:solidFill>
                <a:effectLst/>
                <a:latin typeface="Consolas" panose="020B0609020204030204" pitchFamily="49" charset="0"/>
              </a:rPr>
              <a:t>    </a:t>
            </a:r>
            <a:r>
              <a:rPr lang="en-US" sz="2500" b="0" dirty="0">
                <a:solidFill>
                  <a:srgbClr val="808080"/>
                </a:solidFill>
                <a:effectLst/>
                <a:latin typeface="Consolas" panose="020B0609020204030204" pitchFamily="49" charset="0"/>
              </a:rPr>
              <a:t>&lt;</a:t>
            </a:r>
            <a:r>
              <a:rPr lang="en-US" sz="2500" b="0" dirty="0">
                <a:solidFill>
                  <a:srgbClr val="569CD6"/>
                </a:solidFill>
                <a:effectLst/>
                <a:latin typeface="Consolas" panose="020B0609020204030204" pitchFamily="49" charset="0"/>
              </a:rPr>
              <a:t>meta</a:t>
            </a:r>
            <a:r>
              <a:rPr lang="en-US" sz="2500" b="0" dirty="0">
                <a:solidFill>
                  <a:srgbClr val="D4D4D4"/>
                </a:solidFill>
                <a:effectLst/>
                <a:latin typeface="Consolas" panose="020B0609020204030204" pitchFamily="49" charset="0"/>
              </a:rPr>
              <a:t> </a:t>
            </a:r>
            <a:r>
              <a:rPr lang="en-US" sz="2500" b="0" dirty="0">
                <a:solidFill>
                  <a:srgbClr val="9CDCFE"/>
                </a:solidFill>
                <a:effectLst/>
                <a:latin typeface="Consolas" panose="020B0609020204030204" pitchFamily="49" charset="0"/>
              </a:rPr>
              <a:t>charset</a:t>
            </a:r>
            <a:r>
              <a:rPr lang="en-US" sz="2500" b="0" dirty="0">
                <a:solidFill>
                  <a:srgbClr val="D4D4D4"/>
                </a:solidFill>
                <a:effectLst/>
                <a:latin typeface="Consolas" panose="020B0609020204030204" pitchFamily="49" charset="0"/>
              </a:rPr>
              <a:t>=</a:t>
            </a:r>
            <a:r>
              <a:rPr lang="en-US" sz="2500" b="0" dirty="0">
                <a:solidFill>
                  <a:srgbClr val="CE9178"/>
                </a:solidFill>
                <a:effectLst/>
                <a:latin typeface="Consolas" panose="020B0609020204030204" pitchFamily="49" charset="0"/>
              </a:rPr>
              <a:t>"UTF-8"</a:t>
            </a:r>
            <a:r>
              <a:rPr lang="en-US" sz="2500" b="0" dirty="0">
                <a:solidFill>
                  <a:srgbClr val="808080"/>
                </a:solidFill>
                <a:effectLst/>
                <a:latin typeface="Consolas" panose="020B0609020204030204" pitchFamily="49" charset="0"/>
              </a:rPr>
              <a:t>&gt;</a:t>
            </a:r>
            <a:endParaRPr lang="en-US" sz="2500" b="0" dirty="0">
              <a:solidFill>
                <a:srgbClr val="D4D4D4"/>
              </a:solidFill>
              <a:effectLst/>
              <a:latin typeface="Consolas" panose="020B0609020204030204" pitchFamily="49" charset="0"/>
            </a:endParaRPr>
          </a:p>
          <a:p>
            <a:r>
              <a:rPr lang="en-US" sz="2500" b="0" dirty="0">
                <a:solidFill>
                  <a:srgbClr val="D4D4D4"/>
                </a:solidFill>
                <a:effectLst/>
                <a:latin typeface="Consolas" panose="020B0609020204030204" pitchFamily="49" charset="0"/>
              </a:rPr>
              <a:t>    </a:t>
            </a:r>
            <a:r>
              <a:rPr lang="en-US" sz="2500" b="0" dirty="0">
                <a:solidFill>
                  <a:srgbClr val="808080"/>
                </a:solidFill>
                <a:effectLst/>
                <a:latin typeface="Consolas" panose="020B0609020204030204" pitchFamily="49" charset="0"/>
              </a:rPr>
              <a:t>&lt;</a:t>
            </a:r>
            <a:r>
              <a:rPr lang="en-US" sz="2500" b="0" dirty="0">
                <a:solidFill>
                  <a:srgbClr val="569CD6"/>
                </a:solidFill>
                <a:effectLst/>
                <a:latin typeface="Consolas" panose="020B0609020204030204" pitchFamily="49" charset="0"/>
              </a:rPr>
              <a:t>meta</a:t>
            </a:r>
            <a:r>
              <a:rPr lang="en-US" sz="2500" b="0" dirty="0">
                <a:solidFill>
                  <a:srgbClr val="D4D4D4"/>
                </a:solidFill>
                <a:effectLst/>
                <a:latin typeface="Consolas" panose="020B0609020204030204" pitchFamily="49" charset="0"/>
              </a:rPr>
              <a:t> </a:t>
            </a:r>
            <a:r>
              <a:rPr lang="en-US" sz="2500" b="0" dirty="0">
                <a:solidFill>
                  <a:srgbClr val="9CDCFE"/>
                </a:solidFill>
                <a:effectLst/>
                <a:latin typeface="Consolas" panose="020B0609020204030204" pitchFamily="49" charset="0"/>
              </a:rPr>
              <a:t>http-</a:t>
            </a:r>
            <a:r>
              <a:rPr lang="en-US" sz="2500" b="0" dirty="0" err="1">
                <a:solidFill>
                  <a:srgbClr val="9CDCFE"/>
                </a:solidFill>
                <a:effectLst/>
                <a:latin typeface="Consolas" panose="020B0609020204030204" pitchFamily="49" charset="0"/>
              </a:rPr>
              <a:t>equiv</a:t>
            </a:r>
            <a:r>
              <a:rPr lang="en-US" sz="2500" b="0" dirty="0">
                <a:solidFill>
                  <a:srgbClr val="D4D4D4"/>
                </a:solidFill>
                <a:effectLst/>
                <a:latin typeface="Consolas" panose="020B0609020204030204" pitchFamily="49" charset="0"/>
              </a:rPr>
              <a:t>=</a:t>
            </a:r>
            <a:r>
              <a:rPr lang="en-US" sz="2500" b="0" dirty="0">
                <a:solidFill>
                  <a:srgbClr val="CE9178"/>
                </a:solidFill>
                <a:effectLst/>
                <a:latin typeface="Consolas" panose="020B0609020204030204" pitchFamily="49" charset="0"/>
              </a:rPr>
              <a:t>"X-UA-Compatible"</a:t>
            </a:r>
            <a:r>
              <a:rPr lang="en-US" sz="2500" b="0" dirty="0">
                <a:solidFill>
                  <a:srgbClr val="D4D4D4"/>
                </a:solidFill>
                <a:effectLst/>
                <a:latin typeface="Consolas" panose="020B0609020204030204" pitchFamily="49" charset="0"/>
              </a:rPr>
              <a:t> </a:t>
            </a:r>
            <a:r>
              <a:rPr lang="en-US" sz="2500" b="0" dirty="0">
                <a:solidFill>
                  <a:srgbClr val="9CDCFE"/>
                </a:solidFill>
                <a:effectLst/>
                <a:latin typeface="Consolas" panose="020B0609020204030204" pitchFamily="49" charset="0"/>
              </a:rPr>
              <a:t>content</a:t>
            </a:r>
            <a:r>
              <a:rPr lang="en-US" sz="2500" b="0" dirty="0">
                <a:solidFill>
                  <a:srgbClr val="D4D4D4"/>
                </a:solidFill>
                <a:effectLst/>
                <a:latin typeface="Consolas" panose="020B0609020204030204" pitchFamily="49" charset="0"/>
              </a:rPr>
              <a:t>=</a:t>
            </a:r>
            <a:r>
              <a:rPr lang="en-US" sz="2500" b="0" dirty="0">
                <a:solidFill>
                  <a:srgbClr val="CE9178"/>
                </a:solidFill>
                <a:effectLst/>
                <a:latin typeface="Consolas" panose="020B0609020204030204" pitchFamily="49" charset="0"/>
              </a:rPr>
              <a:t>"IE=edge"</a:t>
            </a:r>
            <a:r>
              <a:rPr lang="en-US" sz="2500" b="0" dirty="0">
                <a:solidFill>
                  <a:srgbClr val="808080"/>
                </a:solidFill>
                <a:effectLst/>
                <a:latin typeface="Consolas" panose="020B0609020204030204" pitchFamily="49" charset="0"/>
              </a:rPr>
              <a:t>&gt;</a:t>
            </a:r>
            <a:endParaRPr lang="en-US" sz="2500" b="0" dirty="0">
              <a:solidFill>
                <a:srgbClr val="D4D4D4"/>
              </a:solidFill>
              <a:effectLst/>
              <a:latin typeface="Consolas" panose="020B0609020204030204" pitchFamily="49" charset="0"/>
            </a:endParaRPr>
          </a:p>
          <a:p>
            <a:r>
              <a:rPr lang="en-US" sz="2500" b="0" dirty="0">
                <a:solidFill>
                  <a:srgbClr val="D4D4D4"/>
                </a:solidFill>
                <a:effectLst/>
                <a:latin typeface="Consolas" panose="020B0609020204030204" pitchFamily="49" charset="0"/>
              </a:rPr>
              <a:t>    </a:t>
            </a:r>
            <a:r>
              <a:rPr lang="en-US" sz="2500" b="0" dirty="0">
                <a:solidFill>
                  <a:srgbClr val="808080"/>
                </a:solidFill>
                <a:effectLst/>
                <a:latin typeface="Consolas" panose="020B0609020204030204" pitchFamily="49" charset="0"/>
              </a:rPr>
              <a:t>&lt;</a:t>
            </a:r>
            <a:r>
              <a:rPr lang="en-US" sz="2500" b="0" dirty="0">
                <a:solidFill>
                  <a:srgbClr val="569CD6"/>
                </a:solidFill>
                <a:effectLst/>
                <a:latin typeface="Consolas" panose="020B0609020204030204" pitchFamily="49" charset="0"/>
              </a:rPr>
              <a:t>meta</a:t>
            </a:r>
            <a:r>
              <a:rPr lang="en-US" sz="2500" b="0" dirty="0">
                <a:solidFill>
                  <a:srgbClr val="D4D4D4"/>
                </a:solidFill>
                <a:effectLst/>
                <a:latin typeface="Consolas" panose="020B0609020204030204" pitchFamily="49" charset="0"/>
              </a:rPr>
              <a:t> </a:t>
            </a:r>
            <a:r>
              <a:rPr lang="en-US" sz="2500" b="0" dirty="0">
                <a:solidFill>
                  <a:srgbClr val="9CDCFE"/>
                </a:solidFill>
                <a:effectLst/>
                <a:latin typeface="Consolas" panose="020B0609020204030204" pitchFamily="49" charset="0"/>
              </a:rPr>
              <a:t>name</a:t>
            </a:r>
            <a:r>
              <a:rPr lang="en-US" sz="2500" b="0" dirty="0">
                <a:solidFill>
                  <a:srgbClr val="D4D4D4"/>
                </a:solidFill>
                <a:effectLst/>
                <a:latin typeface="Consolas" panose="020B0609020204030204" pitchFamily="49" charset="0"/>
              </a:rPr>
              <a:t>=</a:t>
            </a:r>
            <a:r>
              <a:rPr lang="en-US" sz="2500" b="0" dirty="0">
                <a:solidFill>
                  <a:srgbClr val="CE9178"/>
                </a:solidFill>
                <a:effectLst/>
                <a:latin typeface="Consolas" panose="020B0609020204030204" pitchFamily="49" charset="0"/>
              </a:rPr>
              <a:t>"viewport"</a:t>
            </a:r>
            <a:r>
              <a:rPr lang="en-US" sz="2500" b="0" dirty="0">
                <a:solidFill>
                  <a:srgbClr val="D4D4D4"/>
                </a:solidFill>
                <a:effectLst/>
                <a:latin typeface="Consolas" panose="020B0609020204030204" pitchFamily="49" charset="0"/>
              </a:rPr>
              <a:t> </a:t>
            </a:r>
            <a:r>
              <a:rPr lang="en-US" sz="2500" b="0" dirty="0">
                <a:solidFill>
                  <a:srgbClr val="9CDCFE"/>
                </a:solidFill>
                <a:effectLst/>
                <a:latin typeface="Consolas" panose="020B0609020204030204" pitchFamily="49" charset="0"/>
              </a:rPr>
              <a:t>content</a:t>
            </a:r>
            <a:r>
              <a:rPr lang="en-US" sz="2500" b="0" dirty="0">
                <a:solidFill>
                  <a:srgbClr val="D4D4D4"/>
                </a:solidFill>
                <a:effectLst/>
                <a:latin typeface="Consolas" panose="020B0609020204030204" pitchFamily="49" charset="0"/>
              </a:rPr>
              <a:t>=</a:t>
            </a:r>
            <a:r>
              <a:rPr lang="en-US" sz="2500" b="0" dirty="0">
                <a:solidFill>
                  <a:srgbClr val="CE9178"/>
                </a:solidFill>
                <a:effectLst/>
                <a:latin typeface="Consolas" panose="020B0609020204030204" pitchFamily="49" charset="0"/>
              </a:rPr>
              <a:t>"width=device-width, initial-scale=1.0"</a:t>
            </a:r>
            <a:r>
              <a:rPr lang="en-US" sz="2500" b="0" dirty="0">
                <a:solidFill>
                  <a:srgbClr val="808080"/>
                </a:solidFill>
                <a:effectLst/>
                <a:latin typeface="Consolas" panose="020B0609020204030204" pitchFamily="49" charset="0"/>
              </a:rPr>
              <a:t>&gt;</a:t>
            </a:r>
            <a:endParaRPr lang="en-US" sz="2500" b="0" dirty="0">
              <a:solidFill>
                <a:srgbClr val="D4D4D4"/>
              </a:solidFill>
              <a:effectLst/>
              <a:latin typeface="Consolas" panose="020B0609020204030204" pitchFamily="49" charset="0"/>
            </a:endParaRPr>
          </a:p>
          <a:p>
            <a:r>
              <a:rPr lang="en-US" sz="2500" b="0" dirty="0">
                <a:solidFill>
                  <a:srgbClr val="D4D4D4"/>
                </a:solidFill>
                <a:effectLst/>
                <a:latin typeface="Consolas" panose="020B0609020204030204" pitchFamily="49" charset="0"/>
              </a:rPr>
              <a:t>    </a:t>
            </a:r>
            <a:r>
              <a:rPr lang="en-US" sz="2500" b="0" dirty="0">
                <a:solidFill>
                  <a:srgbClr val="808080"/>
                </a:solidFill>
                <a:effectLst/>
                <a:latin typeface="Consolas" panose="020B0609020204030204" pitchFamily="49" charset="0"/>
              </a:rPr>
              <a:t>&lt;</a:t>
            </a:r>
            <a:r>
              <a:rPr lang="en-US" sz="2500" b="0" dirty="0">
                <a:solidFill>
                  <a:srgbClr val="569CD6"/>
                </a:solidFill>
                <a:effectLst/>
                <a:latin typeface="Consolas" panose="020B0609020204030204" pitchFamily="49" charset="0"/>
              </a:rPr>
              <a:t>title</a:t>
            </a:r>
            <a:r>
              <a:rPr lang="en-US" sz="2500" b="0" dirty="0">
                <a:solidFill>
                  <a:srgbClr val="808080"/>
                </a:solidFill>
                <a:effectLst/>
                <a:latin typeface="Consolas" panose="020B0609020204030204" pitchFamily="49" charset="0"/>
              </a:rPr>
              <a:t>&gt;</a:t>
            </a:r>
            <a:r>
              <a:rPr lang="en-US" sz="2500" b="0" dirty="0">
                <a:solidFill>
                  <a:srgbClr val="D4D4D4"/>
                </a:solidFill>
                <a:effectLst/>
                <a:latin typeface="Consolas" panose="020B0609020204030204" pitchFamily="49" charset="0"/>
              </a:rPr>
              <a:t>Document</a:t>
            </a:r>
            <a:r>
              <a:rPr lang="en-US" sz="2500" b="0" dirty="0">
                <a:solidFill>
                  <a:srgbClr val="808080"/>
                </a:solidFill>
                <a:effectLst/>
                <a:latin typeface="Consolas" panose="020B0609020204030204" pitchFamily="49" charset="0"/>
              </a:rPr>
              <a:t>&lt;/</a:t>
            </a:r>
            <a:r>
              <a:rPr lang="en-US" sz="2500" b="0" dirty="0">
                <a:solidFill>
                  <a:srgbClr val="569CD6"/>
                </a:solidFill>
                <a:effectLst/>
                <a:latin typeface="Consolas" panose="020B0609020204030204" pitchFamily="49" charset="0"/>
              </a:rPr>
              <a:t>title</a:t>
            </a:r>
            <a:r>
              <a:rPr lang="en-US" sz="2500" b="0" dirty="0">
                <a:solidFill>
                  <a:srgbClr val="808080"/>
                </a:solidFill>
                <a:effectLst/>
                <a:latin typeface="Consolas" panose="020B0609020204030204" pitchFamily="49" charset="0"/>
              </a:rPr>
              <a:t>&gt;</a:t>
            </a:r>
            <a:endParaRPr lang="en-US" sz="2500" b="0" dirty="0">
              <a:solidFill>
                <a:srgbClr val="D4D4D4"/>
              </a:solidFill>
              <a:effectLst/>
              <a:latin typeface="Consolas" panose="020B0609020204030204" pitchFamily="49" charset="0"/>
            </a:endParaRPr>
          </a:p>
          <a:p>
            <a:r>
              <a:rPr lang="en-US" sz="2500" b="0" dirty="0">
                <a:solidFill>
                  <a:srgbClr val="808080"/>
                </a:solidFill>
                <a:effectLst/>
                <a:latin typeface="Consolas" panose="020B0609020204030204" pitchFamily="49" charset="0"/>
              </a:rPr>
              <a:t>&lt;/</a:t>
            </a:r>
            <a:r>
              <a:rPr lang="en-US" sz="2500" b="0" dirty="0">
                <a:solidFill>
                  <a:srgbClr val="569CD6"/>
                </a:solidFill>
                <a:effectLst/>
                <a:latin typeface="Consolas" panose="020B0609020204030204" pitchFamily="49" charset="0"/>
              </a:rPr>
              <a:t>head</a:t>
            </a:r>
            <a:r>
              <a:rPr lang="en-US" sz="2500" b="0" dirty="0">
                <a:solidFill>
                  <a:srgbClr val="808080"/>
                </a:solidFill>
                <a:effectLst/>
                <a:latin typeface="Consolas" panose="020B0609020204030204" pitchFamily="49" charset="0"/>
              </a:rPr>
              <a:t>&gt;</a:t>
            </a:r>
            <a:endParaRPr lang="en-US" sz="2500" b="0" dirty="0">
              <a:solidFill>
                <a:srgbClr val="D4D4D4"/>
              </a:solidFill>
              <a:effectLst/>
              <a:latin typeface="Consolas" panose="020B0609020204030204" pitchFamily="49" charset="0"/>
            </a:endParaRPr>
          </a:p>
          <a:p>
            <a:r>
              <a:rPr lang="en-US" sz="2500" b="0" dirty="0">
                <a:solidFill>
                  <a:srgbClr val="808080"/>
                </a:solidFill>
                <a:effectLst/>
                <a:latin typeface="Consolas" panose="020B0609020204030204" pitchFamily="49" charset="0"/>
              </a:rPr>
              <a:t>&lt;</a:t>
            </a:r>
            <a:r>
              <a:rPr lang="en-US" sz="2500" b="0" dirty="0">
                <a:solidFill>
                  <a:srgbClr val="569CD6"/>
                </a:solidFill>
                <a:effectLst/>
                <a:latin typeface="Consolas" panose="020B0609020204030204" pitchFamily="49" charset="0"/>
              </a:rPr>
              <a:t>body</a:t>
            </a:r>
            <a:r>
              <a:rPr lang="en-US" sz="2500" b="0" dirty="0">
                <a:solidFill>
                  <a:srgbClr val="808080"/>
                </a:solidFill>
                <a:effectLst/>
                <a:latin typeface="Consolas" panose="020B0609020204030204" pitchFamily="49" charset="0"/>
              </a:rPr>
              <a:t>&gt;</a:t>
            </a:r>
            <a:endParaRPr lang="en-US" sz="2500" b="0" dirty="0">
              <a:solidFill>
                <a:srgbClr val="D4D4D4"/>
              </a:solidFill>
              <a:effectLst/>
              <a:latin typeface="Consolas" panose="020B0609020204030204" pitchFamily="49" charset="0"/>
            </a:endParaRPr>
          </a:p>
          <a:p>
            <a:r>
              <a:rPr lang="en-US" sz="2500" b="0" dirty="0">
                <a:solidFill>
                  <a:srgbClr val="D4D4D4"/>
                </a:solidFill>
                <a:effectLst/>
                <a:latin typeface="Consolas" panose="020B0609020204030204" pitchFamily="49" charset="0"/>
              </a:rPr>
              <a:t>    </a:t>
            </a:r>
            <a:r>
              <a:rPr lang="en-US" sz="2500" b="0" dirty="0">
                <a:solidFill>
                  <a:srgbClr val="808080"/>
                </a:solidFill>
                <a:effectLst/>
                <a:latin typeface="Consolas" panose="020B0609020204030204" pitchFamily="49" charset="0"/>
              </a:rPr>
              <a:t>&lt;</a:t>
            </a:r>
            <a:r>
              <a:rPr lang="en-US" sz="2500" b="0" dirty="0">
                <a:solidFill>
                  <a:srgbClr val="569CD6"/>
                </a:solidFill>
                <a:effectLst/>
                <a:latin typeface="Consolas" panose="020B0609020204030204" pitchFamily="49" charset="0"/>
              </a:rPr>
              <a:t>h1</a:t>
            </a:r>
            <a:r>
              <a:rPr lang="en-US" sz="2500" b="0" dirty="0">
                <a:solidFill>
                  <a:srgbClr val="808080"/>
                </a:solidFill>
                <a:effectLst/>
                <a:latin typeface="Consolas" panose="020B0609020204030204" pitchFamily="49" charset="0"/>
              </a:rPr>
              <a:t>&gt;</a:t>
            </a:r>
            <a:r>
              <a:rPr lang="en-US" sz="2500" b="0" dirty="0">
                <a:solidFill>
                  <a:srgbClr val="D4D4D4"/>
                </a:solidFill>
                <a:effectLst/>
                <a:latin typeface="Consolas" panose="020B0609020204030204" pitchFamily="49" charset="0"/>
              </a:rPr>
              <a:t>Hello World Page</a:t>
            </a:r>
            <a:r>
              <a:rPr lang="en-US" sz="2500" b="0" dirty="0">
                <a:solidFill>
                  <a:srgbClr val="808080"/>
                </a:solidFill>
                <a:effectLst/>
                <a:latin typeface="Consolas" panose="020B0609020204030204" pitchFamily="49" charset="0"/>
              </a:rPr>
              <a:t>&lt;/</a:t>
            </a:r>
            <a:r>
              <a:rPr lang="en-US" sz="2500" b="0" dirty="0">
                <a:solidFill>
                  <a:srgbClr val="569CD6"/>
                </a:solidFill>
                <a:effectLst/>
                <a:latin typeface="Consolas" panose="020B0609020204030204" pitchFamily="49" charset="0"/>
              </a:rPr>
              <a:t>h1</a:t>
            </a:r>
            <a:r>
              <a:rPr lang="en-US" sz="2500" b="0" dirty="0">
                <a:solidFill>
                  <a:srgbClr val="808080"/>
                </a:solidFill>
                <a:effectLst/>
                <a:latin typeface="Consolas" panose="020B0609020204030204" pitchFamily="49" charset="0"/>
              </a:rPr>
              <a:t>&gt;</a:t>
            </a:r>
            <a:endParaRPr lang="en-US" sz="2500" b="0" dirty="0">
              <a:solidFill>
                <a:srgbClr val="D4D4D4"/>
              </a:solidFill>
              <a:effectLst/>
              <a:latin typeface="Consolas" panose="020B0609020204030204" pitchFamily="49" charset="0"/>
            </a:endParaRPr>
          </a:p>
          <a:p>
            <a:r>
              <a:rPr lang="en-US" sz="2500" b="0" dirty="0">
                <a:solidFill>
                  <a:srgbClr val="D4D4D4"/>
                </a:solidFill>
                <a:effectLst/>
                <a:latin typeface="Consolas" panose="020B0609020204030204" pitchFamily="49" charset="0"/>
              </a:rPr>
              <a:t>    </a:t>
            </a:r>
            <a:r>
              <a:rPr lang="en-US" sz="2500" b="0" dirty="0">
                <a:solidFill>
                  <a:srgbClr val="808080"/>
                </a:solidFill>
                <a:effectLst/>
                <a:latin typeface="Consolas" panose="020B0609020204030204" pitchFamily="49" charset="0"/>
              </a:rPr>
              <a:t>&lt;</a:t>
            </a:r>
            <a:r>
              <a:rPr lang="en-US" sz="2500" b="0" dirty="0">
                <a:solidFill>
                  <a:srgbClr val="569CD6"/>
                </a:solidFill>
                <a:effectLst/>
                <a:latin typeface="Consolas" panose="020B0609020204030204" pitchFamily="49" charset="0"/>
              </a:rPr>
              <a:t>p</a:t>
            </a:r>
            <a:r>
              <a:rPr lang="en-US" sz="2500" b="0" dirty="0">
                <a:solidFill>
                  <a:srgbClr val="808080"/>
                </a:solidFill>
                <a:effectLst/>
                <a:latin typeface="Consolas" panose="020B0609020204030204" pitchFamily="49" charset="0"/>
              </a:rPr>
              <a:t>&gt;</a:t>
            </a:r>
            <a:r>
              <a:rPr lang="en-US" sz="2500" b="0" dirty="0">
                <a:solidFill>
                  <a:srgbClr val="D4D4D4"/>
                </a:solidFill>
                <a:effectLst/>
                <a:latin typeface="Consolas" panose="020B0609020204030204" pitchFamily="49" charset="0"/>
              </a:rPr>
              <a:t>Hello World!</a:t>
            </a:r>
            <a:r>
              <a:rPr lang="en-US" sz="2500" b="0" dirty="0">
                <a:solidFill>
                  <a:srgbClr val="808080"/>
                </a:solidFill>
                <a:effectLst/>
                <a:latin typeface="Consolas" panose="020B0609020204030204" pitchFamily="49" charset="0"/>
              </a:rPr>
              <a:t>&lt;/</a:t>
            </a:r>
            <a:r>
              <a:rPr lang="en-US" sz="2500" b="0" dirty="0">
                <a:solidFill>
                  <a:srgbClr val="569CD6"/>
                </a:solidFill>
                <a:effectLst/>
                <a:latin typeface="Consolas" panose="020B0609020204030204" pitchFamily="49" charset="0"/>
              </a:rPr>
              <a:t>p</a:t>
            </a:r>
            <a:r>
              <a:rPr lang="en-US" sz="2500" b="0" dirty="0">
                <a:solidFill>
                  <a:srgbClr val="808080"/>
                </a:solidFill>
                <a:effectLst/>
                <a:latin typeface="Consolas" panose="020B0609020204030204" pitchFamily="49" charset="0"/>
              </a:rPr>
              <a:t>&gt;</a:t>
            </a:r>
            <a:endParaRPr lang="en-US" sz="2500" b="0" dirty="0">
              <a:solidFill>
                <a:srgbClr val="D4D4D4"/>
              </a:solidFill>
              <a:effectLst/>
              <a:latin typeface="Consolas" panose="020B0609020204030204" pitchFamily="49" charset="0"/>
            </a:endParaRPr>
          </a:p>
          <a:p>
            <a:r>
              <a:rPr lang="en-US" sz="2500" b="0" dirty="0">
                <a:solidFill>
                  <a:srgbClr val="808080"/>
                </a:solidFill>
                <a:effectLst/>
                <a:latin typeface="Consolas" panose="020B0609020204030204" pitchFamily="49" charset="0"/>
              </a:rPr>
              <a:t>&lt;/</a:t>
            </a:r>
            <a:r>
              <a:rPr lang="en-US" sz="2500" b="0" dirty="0">
                <a:solidFill>
                  <a:srgbClr val="569CD6"/>
                </a:solidFill>
                <a:effectLst/>
                <a:latin typeface="Consolas" panose="020B0609020204030204" pitchFamily="49" charset="0"/>
              </a:rPr>
              <a:t>body</a:t>
            </a:r>
            <a:r>
              <a:rPr lang="en-US" sz="2500" b="0" dirty="0">
                <a:solidFill>
                  <a:srgbClr val="808080"/>
                </a:solidFill>
                <a:effectLst/>
                <a:latin typeface="Consolas" panose="020B0609020204030204" pitchFamily="49" charset="0"/>
              </a:rPr>
              <a:t>&gt;</a:t>
            </a:r>
            <a:endParaRPr lang="en-US" sz="2500" b="0" dirty="0">
              <a:solidFill>
                <a:srgbClr val="D4D4D4"/>
              </a:solidFill>
              <a:effectLst/>
              <a:latin typeface="Consolas" panose="020B0609020204030204" pitchFamily="49" charset="0"/>
            </a:endParaRPr>
          </a:p>
          <a:p>
            <a:r>
              <a:rPr lang="en-US" sz="2500" b="0" dirty="0">
                <a:solidFill>
                  <a:srgbClr val="808080"/>
                </a:solidFill>
                <a:effectLst/>
                <a:latin typeface="Consolas" panose="020B0609020204030204" pitchFamily="49" charset="0"/>
              </a:rPr>
              <a:t>&lt;/</a:t>
            </a:r>
            <a:r>
              <a:rPr lang="en-US" sz="2500" b="0" dirty="0">
                <a:solidFill>
                  <a:srgbClr val="569CD6"/>
                </a:solidFill>
                <a:effectLst/>
                <a:latin typeface="Consolas" panose="020B0609020204030204" pitchFamily="49" charset="0"/>
              </a:rPr>
              <a:t>html</a:t>
            </a:r>
            <a:r>
              <a:rPr lang="en-US" sz="2500" b="0" dirty="0">
                <a:solidFill>
                  <a:srgbClr val="808080"/>
                </a:solidFill>
                <a:effectLst/>
                <a:latin typeface="Consolas" panose="020B0609020204030204" pitchFamily="49" charset="0"/>
              </a:rPr>
              <a:t>&gt;</a:t>
            </a:r>
            <a:endParaRPr lang="he-IL" sz="2500" b="1"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094023" y="3185552"/>
            <a:ext cx="1875004" cy="187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7583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מבנה מסמך </a:t>
            </a:r>
            <a:r>
              <a:rPr lang="en-US" sz="1800" b="1" dirty="0">
                <a:solidFill>
                  <a:srgbClr val="92D050"/>
                </a:solidFill>
                <a:latin typeface="Arial" panose="020B0604020202020204" pitchFamily="34" charset="0"/>
                <a:cs typeface="Arial" panose="020B0604020202020204" pitchFamily="34" charset="0"/>
              </a:rPr>
              <a:t>HTML</a:t>
            </a:r>
            <a:endParaRPr lang="he-IL" sz="1800" b="1"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094023" y="3185552"/>
            <a:ext cx="1875004" cy="187500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B0BEC386-942F-F4CC-A050-4A07227158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26531" y="2588016"/>
            <a:ext cx="5544616" cy="3240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6509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en-US" dirty="0">
                <a:latin typeface="Arial" panose="020B0604020202020204" pitchFamily="34" charset="0"/>
                <a:cs typeface="Arial" panose="020B0604020202020204" pitchFamily="34" charset="0"/>
              </a:rPr>
              <a:t>HTML &amp; CSS</a:t>
            </a:r>
            <a:endParaRPr lang="he-IL"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635984" y="1889760"/>
            <a:ext cx="6125710" cy="4466589"/>
          </a:xfrm>
          <a:prstGeom prst="rect">
            <a:avLst/>
          </a:prstGeom>
        </p:spPr>
        <p:txBody>
          <a:bodyPr vert="horz" lIns="0" tIns="45720" rIns="0" bIns="45720" rtlCol="0" anchor="t">
            <a:normAutofit fontScale="70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2600" b="1" dirty="0">
                <a:solidFill>
                  <a:srgbClr val="92D050"/>
                </a:solidFill>
                <a:latin typeface="Arial" panose="020B0604020202020204" pitchFamily="34" charset="0"/>
                <a:cs typeface="Arial" panose="020B0604020202020204" pitchFamily="34" charset="0"/>
              </a:rPr>
              <a:t>כללי תחביר של שפת </a:t>
            </a:r>
            <a:r>
              <a:rPr lang="en-US" sz="2600" b="1" dirty="0">
                <a:solidFill>
                  <a:srgbClr val="92D050"/>
                </a:solidFill>
                <a:latin typeface="Arial" panose="020B0604020202020204" pitchFamily="34" charset="0"/>
                <a:cs typeface="Arial" panose="020B0604020202020204" pitchFamily="34" charset="0"/>
              </a:rPr>
              <a:t>HTML</a:t>
            </a:r>
          </a:p>
          <a:p>
            <a:pPr marL="0" indent="0" algn="r" rtl="1">
              <a:lnSpc>
                <a:spcPct val="170000"/>
              </a:lnSpc>
              <a:buNone/>
            </a:pPr>
            <a:r>
              <a:rPr lang="he-IL" sz="2000" dirty="0">
                <a:latin typeface="Arial" panose="020B0604020202020204" pitchFamily="34" charset="0"/>
                <a:cs typeface="Arial" panose="020B0604020202020204" pitchFamily="34" charset="0"/>
              </a:rPr>
              <a:t>כמו לכל שפה, ל-</a:t>
            </a:r>
            <a:r>
              <a:rPr lang="en-US" sz="2000" dirty="0">
                <a:latin typeface="Arial" panose="020B0604020202020204" pitchFamily="34" charset="0"/>
                <a:cs typeface="Arial" panose="020B0604020202020204" pitchFamily="34" charset="0"/>
              </a:rPr>
              <a:t>HTML</a:t>
            </a:r>
            <a:r>
              <a:rPr lang="he-IL" sz="2000" dirty="0">
                <a:latin typeface="Arial" panose="020B0604020202020204" pitchFamily="34" charset="0"/>
                <a:cs typeface="Arial" panose="020B0604020202020204" pitchFamily="34" charset="0"/>
              </a:rPr>
              <a:t> יש מספר כללי תחביר בסיסיים המגדירים את האופן הנכון בו יש לכתוב את המסמך:</a:t>
            </a:r>
          </a:p>
          <a:p>
            <a:pPr marL="342900" indent="-342900" algn="r" rtl="1">
              <a:lnSpc>
                <a:spcPct val="170000"/>
              </a:lnSpc>
              <a:buFont typeface="Wingdings" panose="05000000000000000000" pitchFamily="2" charset="2"/>
              <a:buChar char="v"/>
            </a:pPr>
            <a:r>
              <a:rPr lang="he-IL" sz="2000" dirty="0">
                <a:latin typeface="Arial" panose="020B0604020202020204" pitchFamily="34" charset="0"/>
                <a:cs typeface="Arial" panose="020B0604020202020204" pitchFamily="34" charset="0"/>
              </a:rPr>
              <a:t>תגיות </a:t>
            </a:r>
            <a:r>
              <a:rPr lang="en-US" sz="2000" dirty="0">
                <a:latin typeface="Arial" panose="020B0604020202020204" pitchFamily="34" charset="0"/>
                <a:cs typeface="Arial" panose="020B0604020202020204" pitchFamily="34" charset="0"/>
              </a:rPr>
              <a:t>HTML</a:t>
            </a:r>
            <a:r>
              <a:rPr lang="he-IL" sz="2000" dirty="0">
                <a:latin typeface="Arial" panose="020B0604020202020204" pitchFamily="34" charset="0"/>
                <a:cs typeface="Arial" panose="020B0604020202020204" pitchFamily="34" charset="0"/>
              </a:rPr>
              <a:t> נכתבות באנגלית באותיות קטנות</a:t>
            </a:r>
          </a:p>
          <a:p>
            <a:pPr marL="342900" indent="-342900" algn="r" rtl="1">
              <a:lnSpc>
                <a:spcPct val="170000"/>
              </a:lnSpc>
              <a:buFont typeface="Wingdings" panose="05000000000000000000" pitchFamily="2" charset="2"/>
              <a:buChar char="v"/>
            </a:pPr>
            <a:r>
              <a:rPr lang="he-IL" sz="2000" dirty="0">
                <a:latin typeface="Arial" panose="020B0604020202020204" pitchFamily="34" charset="0"/>
                <a:cs typeface="Arial" panose="020B0604020202020204" pitchFamily="34" charset="0"/>
              </a:rPr>
              <a:t>יש לסגור כל תגית שנפתחה עם תגית סגירה תואמת (אלא שצריכים להיות סגורים)</a:t>
            </a:r>
          </a:p>
          <a:p>
            <a:pPr marL="342900" indent="-342900" algn="r" rtl="1">
              <a:lnSpc>
                <a:spcPct val="170000"/>
              </a:lnSpc>
              <a:buFont typeface="Wingdings" panose="05000000000000000000" pitchFamily="2" charset="2"/>
              <a:buChar char="v"/>
            </a:pPr>
            <a:r>
              <a:rPr lang="he-IL" sz="2000" dirty="0">
                <a:latin typeface="Arial" panose="020B0604020202020204" pitchFamily="34" charset="0"/>
                <a:cs typeface="Arial" panose="020B0604020202020204" pitchFamily="34" charset="0"/>
              </a:rPr>
              <a:t>סגירת תגיות תעשה בסדר בו הן נפתחו</a:t>
            </a:r>
          </a:p>
          <a:p>
            <a:pPr marL="342900" indent="-342900" algn="r" rtl="1">
              <a:lnSpc>
                <a:spcPct val="170000"/>
              </a:lnSpc>
              <a:buFont typeface="Wingdings" panose="05000000000000000000" pitchFamily="2" charset="2"/>
              <a:buChar char="v"/>
            </a:pPr>
            <a:r>
              <a:rPr lang="he-IL" sz="2000" dirty="0">
                <a:latin typeface="Arial" panose="020B0604020202020204" pitchFamily="34" charset="0"/>
                <a:cs typeface="Arial" panose="020B0604020202020204" pitchFamily="34" charset="0"/>
              </a:rPr>
              <a:t>תגיות בלי תגית סגירה יסגרו ע"י צירוף של תו רווח ותו לוכסן קדמי באופן הבא: &lt;</a:t>
            </a:r>
            <a:r>
              <a:rPr lang="en-US" sz="2000" dirty="0">
                <a:latin typeface="Arial" panose="020B0604020202020204" pitchFamily="34" charset="0"/>
                <a:cs typeface="Arial" panose="020B0604020202020204" pitchFamily="34" charset="0"/>
              </a:rPr>
              <a:t>br /</a:t>
            </a:r>
            <a:r>
              <a:rPr lang="he-IL" sz="2000" dirty="0">
                <a:latin typeface="Arial" panose="020B0604020202020204" pitchFamily="34" charset="0"/>
                <a:cs typeface="Arial" panose="020B0604020202020204" pitchFamily="34" charset="0"/>
              </a:rPr>
              <a:t>&gt;</a:t>
            </a:r>
            <a:endParaRPr lang="en-US" sz="2000" dirty="0">
              <a:latin typeface="Arial" panose="020B0604020202020204" pitchFamily="34" charset="0"/>
              <a:cs typeface="Arial" panose="020B0604020202020204" pitchFamily="34" charset="0"/>
            </a:endParaRPr>
          </a:p>
          <a:p>
            <a:pPr marL="342900" indent="-342900" algn="r" rtl="1">
              <a:lnSpc>
                <a:spcPct val="170000"/>
              </a:lnSpc>
              <a:buFont typeface="Wingdings" panose="05000000000000000000" pitchFamily="2" charset="2"/>
              <a:buChar char="v"/>
            </a:pPr>
            <a:r>
              <a:rPr lang="he-IL" sz="2000" dirty="0">
                <a:latin typeface="Arial" panose="020B0604020202020204" pitchFamily="34" charset="0"/>
                <a:cs typeface="Arial" panose="020B0604020202020204" pitchFamily="34" charset="0"/>
              </a:rPr>
              <a:t>תגיות רמת שורה (רכיבי </a:t>
            </a:r>
            <a:r>
              <a:rPr lang="en-US" sz="2000" dirty="0">
                <a:latin typeface="Arial" panose="020B0604020202020204" pitchFamily="34" charset="0"/>
                <a:cs typeface="Arial" panose="020B0604020202020204" pitchFamily="34" charset="0"/>
              </a:rPr>
              <a:t>inline</a:t>
            </a:r>
            <a:r>
              <a:rPr lang="he-IL" sz="2000" dirty="0">
                <a:latin typeface="Arial" panose="020B0604020202020204" pitchFamily="34" charset="0"/>
                <a:cs typeface="Arial" panose="020B0604020202020204" pitchFamily="34" charset="0"/>
              </a:rPr>
              <a:t>) יוכלו להכיל רק תגיות רמת שורה אחרות</a:t>
            </a:r>
          </a:p>
          <a:p>
            <a:pPr marL="342900" indent="-342900" algn="r" rtl="1">
              <a:lnSpc>
                <a:spcPct val="170000"/>
              </a:lnSpc>
              <a:buFont typeface="Wingdings" panose="05000000000000000000" pitchFamily="2" charset="2"/>
              <a:buChar char="v"/>
            </a:pPr>
            <a:r>
              <a:rPr lang="he-IL" sz="2000" dirty="0">
                <a:latin typeface="Arial" panose="020B0604020202020204" pitchFamily="34" charset="0"/>
                <a:cs typeface="Arial" panose="020B0604020202020204" pitchFamily="34" charset="0"/>
              </a:rPr>
              <a:t>תגיות רמת בלוק יוכלו להכיל הן תגיות רמת בלוק והן תגיות רמת שורה</a:t>
            </a:r>
          </a:p>
          <a:p>
            <a:pPr algn="r" rtl="1">
              <a:lnSpc>
                <a:spcPct val="150000"/>
              </a:lnSpc>
            </a:pPr>
            <a:endParaRPr lang="en-US" sz="1800" b="1" dirty="0">
              <a:solidFill>
                <a:srgbClr val="92D050"/>
              </a:solidFill>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FA241A2-7FB1-9616-B536-2031F64D94AC}"/>
                  </a:ext>
                </a:extLst>
              </p14:cNvPr>
              <p14:cNvContentPartPr/>
              <p14:nvPr/>
            </p14:nvContentPartPr>
            <p14:xfrm>
              <a:off x="3392344" y="3579907"/>
              <a:ext cx="74520" cy="48600"/>
            </p14:xfrm>
          </p:contentPart>
        </mc:Choice>
        <mc:Fallback xmlns="">
          <p:pic>
            <p:nvPicPr>
              <p:cNvPr id="6" name="Ink 5">
                <a:extLst>
                  <a:ext uri="{FF2B5EF4-FFF2-40B4-BE49-F238E27FC236}">
                    <a16:creationId xmlns:a16="http://schemas.microsoft.com/office/drawing/2014/main" id="{8FA241A2-7FB1-9616-B536-2031F64D94AC}"/>
                  </a:ext>
                </a:extLst>
              </p:cNvPr>
              <p:cNvPicPr/>
              <p:nvPr/>
            </p:nvPicPr>
            <p:blipFill>
              <a:blip r:embed="rId5"/>
              <a:stretch>
                <a:fillRect/>
              </a:stretch>
            </p:blipFill>
            <p:spPr>
              <a:xfrm>
                <a:off x="3374344" y="3562039"/>
                <a:ext cx="110160" cy="83978"/>
              </a:xfrm>
              <a:prstGeom prst="rect">
                <a:avLst/>
              </a:prstGeom>
            </p:spPr>
          </p:pic>
        </mc:Fallback>
      </mc:AlternateContent>
      <p:pic>
        <p:nvPicPr>
          <p:cNvPr id="2050" name="Picture 2">
            <a:extLst>
              <a:ext uri="{FF2B5EF4-FFF2-40B4-BE49-F238E27FC236}">
                <a16:creationId xmlns:a16="http://schemas.microsoft.com/office/drawing/2014/main" id="{5A220920-1C22-2A4A-55A5-521CDAF9131F}"/>
              </a:ext>
            </a:extLst>
          </p:cNvPr>
          <p:cNvPicPr>
            <a:picLocks noChangeAspect="1" noChangeArrowheads="1"/>
          </p:cNvPicPr>
          <p:nvPr/>
        </p:nvPicPr>
        <p:blipFill>
          <a:blip r:embed="rId6"/>
          <a:srcRect/>
          <a:stretch/>
        </p:blipFill>
        <p:spPr bwMode="auto">
          <a:xfrm>
            <a:off x="2094023" y="3185552"/>
            <a:ext cx="1875004" cy="187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0558925"/>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5295</TotalTime>
  <Words>3591</Words>
  <Application>Microsoft Office PowerPoint</Application>
  <PresentationFormat>Widescreen</PresentationFormat>
  <Paragraphs>312</Paragraphs>
  <Slides>31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Calibri</vt:lpstr>
      <vt:lpstr>Calibri Light</vt:lpstr>
      <vt:lpstr>Consolas</vt:lpstr>
      <vt:lpstr>Sagona ExtraLight</vt:lpstr>
      <vt:lpstr>Speak Pro</vt:lpstr>
      <vt:lpstr>Wingdings</vt:lpstr>
      <vt:lpstr>Office Theme</vt:lpstr>
      <vt:lpstr>QA בודק תוכנה</vt:lpstr>
      <vt:lpstr>HTML &amp; CSS</vt:lpstr>
      <vt:lpstr>HTML &amp; CSS</vt:lpstr>
      <vt:lpstr>HTML &amp; CSS</vt:lpstr>
      <vt:lpstr>HTML &amp; CSS</vt:lpstr>
      <vt:lpstr>HTML &amp; CSS</vt:lpstr>
      <vt:lpstr>HTML &amp; CSS</vt:lpstr>
      <vt:lpstr>HTML &amp; CSS</vt:lpstr>
      <vt:lpstr>HTML &amp; CSS</vt:lpstr>
      <vt:lpstr>HTML &amp; CSS</vt:lpstr>
      <vt:lpstr>HTML &amp; CSS</vt:lpstr>
      <vt:lpstr>HTML &amp; CSS</vt:lpstr>
      <vt:lpstr>HTML &amp; CSS</vt:lpstr>
      <vt:lpstr>HTML &amp; CSS</vt:lpstr>
      <vt:lpstr>HTML &amp; CSS</vt:lpstr>
      <vt:lpstr>HTML &amp; CSS</vt:lpstr>
      <vt:lpstr>HTML &amp; CSS</vt:lpstr>
      <vt:lpstr>HTML &amp; CSS</vt:lpstr>
      <vt:lpstr>HTML &amp; CSS</vt:lpstr>
      <vt:lpstr>HTML &amp; CSS</vt:lpstr>
      <vt:lpstr>HTML &amp; CSS</vt:lpstr>
      <vt:lpstr>HTML &amp; CSS</vt:lpstr>
      <vt:lpstr>HTML &amp; CSS</vt:lpstr>
      <vt:lpstr>HTML &amp; CSS</vt:lpstr>
      <vt:lpstr>HTML &amp; CSS</vt:lpstr>
      <vt:lpstr>HTML &amp; CSS</vt:lpstr>
      <vt:lpstr>HTML &amp; CSS</vt:lpstr>
      <vt:lpstr>HTML &amp; CSS</vt:lpstr>
      <vt:lpstr>HTML &amp; CSS</vt:lpstr>
      <vt:lpstr>HTML &amp; CSS</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33</cp:revision>
  <dcterms:created xsi:type="dcterms:W3CDTF">2022-03-07T11:44:47Z</dcterms:created>
  <dcterms:modified xsi:type="dcterms:W3CDTF">2023-05-28T13:29:44Z</dcterms:modified>
</cp:coreProperties>
</file>